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80" r:id="rId4"/>
    <p:sldId id="287" r:id="rId5"/>
    <p:sldId id="306" r:id="rId6"/>
    <p:sldId id="296" r:id="rId7"/>
    <p:sldId id="302" r:id="rId8"/>
    <p:sldId id="288" r:id="rId9"/>
    <p:sldId id="304" r:id="rId10"/>
    <p:sldId id="299" r:id="rId11"/>
    <p:sldId id="262" r:id="rId12"/>
    <p:sldId id="308" r:id="rId13"/>
    <p:sldId id="275" r:id="rId14"/>
    <p:sldId id="276" r:id="rId15"/>
    <p:sldId id="300" r:id="rId16"/>
    <p:sldId id="309" r:id="rId31"/>
    <p:sldId id="310" r:id="rId32"/>
    <p:sldId id="311" r:id="rId33"/>
    <p:sldId id="307" r:id="rId17"/>
    <p:sldId id="265" r:id="rId18"/>
    <p:sldId id="294" r:id="rId19"/>
    <p:sldId id="295" r:id="rId20"/>
    <p:sldId id="305" r:id="rId21"/>
    <p:sldId id="258" r:id="rId22"/>
    <p:sldId id="293" r:id="rId23"/>
    <p:sldId id="271"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A30"/>
    <a:srgbClr val="C68468"/>
    <a:srgbClr val="C8745A"/>
    <a:srgbClr val="CFA993"/>
    <a:srgbClr val="E2B7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0"/>
  </p:normalViewPr>
  <p:slideViewPr>
    <p:cSldViewPr snapToGrid="0" snapToObjects="1">
      <p:cViewPr varScale="1">
        <p:scale>
          <a:sx n="62" d="100"/>
          <a:sy n="62" d="100"/>
        </p:scale>
        <p:origin x="82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microsoft.com/office/2016/11/relationships/changesInfo" Target="changesInfos/changesInfo1.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ven Špehar Rajević" userId="980788bb-f585-4c51-926d-3d1acdfeac5c" providerId="ADAL" clId="{2E0CB52A-7901-4B49-84D8-022CE8B9595B}"/>
    <pc:docChg chg="undo custSel addSld delSld modSld">
      <pc:chgData name="Sven Špehar Rajević" userId="980788bb-f585-4c51-926d-3d1acdfeac5c" providerId="ADAL" clId="{2E0CB52A-7901-4B49-84D8-022CE8B9595B}" dt="2026-10-08T09:48:29.616" v="478" actId="20577"/>
      <pc:docMkLst>
        <pc:docMk/>
      </pc:docMkLst>
      <pc:sldChg chg="modSp mod">
        <pc:chgData name="Sven Špehar Rajević" userId="980788bb-f585-4c51-926d-3d1acdfeac5c" providerId="ADAL" clId="{2E0CB52A-7901-4B49-84D8-022CE8B9595B}" dt="2026-10-08T09:47:04.548" v="469" actId="1076"/>
        <pc:sldMkLst>
          <pc:docMk/>
          <pc:sldMk cId="0" sldId="256"/>
        </pc:sldMkLst>
        <pc:picChg chg="mod">
          <ac:chgData name="Sven Špehar Rajević" userId="980788bb-f585-4c51-926d-3d1acdfeac5c" providerId="ADAL" clId="{2E0CB52A-7901-4B49-84D8-022CE8B9595B}" dt="2026-10-08T09:47:04.548" v="469" actId="1076"/>
          <ac:picMkLst>
            <pc:docMk/>
            <pc:sldMk cId="0" sldId="256"/>
            <ac:picMk id="5" creationId="{00000000-0000-0000-0000-000000000000}"/>
          </ac:picMkLst>
        </pc:picChg>
      </pc:sldChg>
      <pc:sldChg chg="modSp mod">
        <pc:chgData name="Sven Špehar Rajević" userId="980788bb-f585-4c51-926d-3d1acdfeac5c" providerId="ADAL" clId="{2E0CB52A-7901-4B49-84D8-022CE8B9595B}" dt="2026-10-08T09:48:29.616" v="478" actId="20577"/>
        <pc:sldMkLst>
          <pc:docMk/>
          <pc:sldMk cId="0" sldId="257"/>
        </pc:sldMkLst>
        <pc:spChg chg="mod">
          <ac:chgData name="Sven Špehar Rajević" userId="980788bb-f585-4c51-926d-3d1acdfeac5c" providerId="ADAL" clId="{2E0CB52A-7901-4B49-84D8-022CE8B9595B}" dt="2026-10-08T09:48:29.616" v="478" actId="20577"/>
          <ac:spMkLst>
            <pc:docMk/>
            <pc:sldMk cId="0" sldId="257"/>
            <ac:spMk id="3" creationId="{00000000-0000-0000-0000-000000000000}"/>
          </ac:spMkLst>
        </pc:spChg>
      </pc:sldChg>
      <pc:sldChg chg="modSp mod">
        <pc:chgData name="Sven Špehar Rajević" userId="980788bb-f585-4c51-926d-3d1acdfeac5c" providerId="ADAL" clId="{2E0CB52A-7901-4B49-84D8-022CE8B9595B}" dt="2026-09-17T10:48:21.289" v="28" actId="20577"/>
        <pc:sldMkLst>
          <pc:docMk/>
          <pc:sldMk cId="0" sldId="262"/>
        </pc:sldMkLst>
        <pc:spChg chg="mod">
          <ac:chgData name="Sven Špehar Rajević" userId="980788bb-f585-4c51-926d-3d1acdfeac5c" providerId="ADAL" clId="{2E0CB52A-7901-4B49-84D8-022CE8B9595B}" dt="2026-09-17T10:48:21.289" v="28" actId="20577"/>
          <ac:spMkLst>
            <pc:docMk/>
            <pc:sldMk cId="0" sldId="262"/>
            <ac:spMk id="20" creationId="{00000000-0000-0000-0000-000000000000}"/>
          </ac:spMkLst>
        </pc:spChg>
      </pc:sldChg>
      <pc:sldChg chg="delSp modSp add mod">
        <pc:chgData name="Sven Špehar Rajević" userId="980788bb-f585-4c51-926d-3d1acdfeac5c" providerId="ADAL" clId="{2E0CB52A-7901-4B49-84D8-022CE8B9595B}" dt="2026-09-27T10:16:33.743" v="468" actId="20577"/>
        <pc:sldMkLst>
          <pc:docMk/>
          <pc:sldMk cId="0" sldId="265"/>
        </pc:sldMkLst>
        <pc:spChg chg="mod">
          <ac:chgData name="Sven Špehar Rajević" userId="980788bb-f585-4c51-926d-3d1acdfeac5c" providerId="ADAL" clId="{2E0CB52A-7901-4B49-84D8-022CE8B9595B}" dt="2026-09-27T10:16:21.972" v="446" actId="20577"/>
          <ac:spMkLst>
            <pc:docMk/>
            <pc:sldMk cId="0" sldId="265"/>
            <ac:spMk id="23" creationId="{00000000-0000-0000-0000-000000000000}"/>
          </ac:spMkLst>
        </pc:spChg>
        <pc:spChg chg="mod">
          <ac:chgData name="Sven Špehar Rajević" userId="980788bb-f585-4c51-926d-3d1acdfeac5c" providerId="ADAL" clId="{2E0CB52A-7901-4B49-84D8-022CE8B9595B}" dt="2026-09-27T10:16:33.743" v="468" actId="20577"/>
          <ac:spMkLst>
            <pc:docMk/>
            <pc:sldMk cId="0" sldId="265"/>
            <ac:spMk id="29" creationId="{00000000-0000-0000-0000-000000000000}"/>
          </ac:spMkLst>
        </pc:spChg>
      </pc:sldChg>
      <pc:sldChg chg="addSp delSp modSp mod">
        <pc:chgData name="Sven Špehar Rajević" userId="980788bb-f585-4c51-926d-3d1acdfeac5c" providerId="ADAL" clId="{2E0CB52A-7901-4B49-84D8-022CE8B9595B}" dt="2026-09-17T14:52:08.882" v="211" actId="1076"/>
        <pc:sldMkLst>
          <pc:docMk/>
          <pc:sldMk cId="0" sldId="275"/>
        </pc:sldMkLst>
        <pc:spChg chg="mod">
          <ac:chgData name="Sven Špehar Rajević" userId="980788bb-f585-4c51-926d-3d1acdfeac5c" providerId="ADAL" clId="{2E0CB52A-7901-4B49-84D8-022CE8B9595B}" dt="2026-09-17T14:44:49.236" v="101" actId="14100"/>
          <ac:spMkLst>
            <pc:docMk/>
            <pc:sldMk cId="0" sldId="275"/>
            <ac:spMk id="4" creationId="{00000000-0000-0000-0000-000000000000}"/>
          </ac:spMkLst>
        </pc:spChg>
        <pc:spChg chg="mod">
          <ac:chgData name="Sven Špehar Rajević" userId="980788bb-f585-4c51-926d-3d1acdfeac5c" providerId="ADAL" clId="{2E0CB52A-7901-4B49-84D8-022CE8B9595B}" dt="2026-09-17T14:52:08.882" v="211" actId="1076"/>
          <ac:spMkLst>
            <pc:docMk/>
            <pc:sldMk cId="0" sldId="275"/>
            <ac:spMk id="7" creationId="{00000000-0000-0000-0000-000000000000}"/>
          </ac:spMkLst>
        </pc:spChg>
        <pc:spChg chg="mod">
          <ac:chgData name="Sven Špehar Rajević" userId="980788bb-f585-4c51-926d-3d1acdfeac5c" providerId="ADAL" clId="{2E0CB52A-7901-4B49-84D8-022CE8B9595B}" dt="2026-09-17T14:44:45.052" v="100" actId="14100"/>
          <ac:spMkLst>
            <pc:docMk/>
            <pc:sldMk cId="0" sldId="275"/>
            <ac:spMk id="11" creationId="{00000000-0000-0000-0000-000000000000}"/>
          </ac:spMkLst>
        </pc:spChg>
        <pc:spChg chg="mod">
          <ac:chgData name="Sven Špehar Rajević" userId="980788bb-f585-4c51-926d-3d1acdfeac5c" providerId="ADAL" clId="{2E0CB52A-7901-4B49-84D8-022CE8B9595B}" dt="2026-09-17T14:52:00.495" v="210" actId="1076"/>
          <ac:spMkLst>
            <pc:docMk/>
            <pc:sldMk cId="0" sldId="275"/>
            <ac:spMk id="14" creationId="{00000000-0000-0000-0000-000000000000}"/>
          </ac:spMkLst>
        </pc:spChg>
        <pc:spChg chg="mod">
          <ac:chgData name="Sven Špehar Rajević" userId="980788bb-f585-4c51-926d-3d1acdfeac5c" providerId="ADAL" clId="{2E0CB52A-7901-4B49-84D8-022CE8B9595B}" dt="2026-09-17T14:44:31.226" v="86" actId="14100"/>
          <ac:spMkLst>
            <pc:docMk/>
            <pc:sldMk cId="0" sldId="275"/>
            <ac:spMk id="18" creationId="{00000000-0000-0000-0000-000000000000}"/>
          </ac:spMkLst>
        </pc:spChg>
        <pc:spChg chg="mod">
          <ac:chgData name="Sven Špehar Rajević" userId="980788bb-f585-4c51-926d-3d1acdfeac5c" providerId="ADAL" clId="{2E0CB52A-7901-4B49-84D8-022CE8B9595B}" dt="2026-09-17T14:51:46.427" v="209" actId="1035"/>
          <ac:spMkLst>
            <pc:docMk/>
            <pc:sldMk cId="0" sldId="275"/>
            <ac:spMk id="21" creationId="{00000000-0000-0000-0000-000000000000}"/>
          </ac:spMkLst>
        </pc:spChg>
        <pc:spChg chg="mod">
          <ac:chgData name="Sven Špehar Rajević" userId="980788bb-f585-4c51-926d-3d1acdfeac5c" providerId="ADAL" clId="{2E0CB52A-7901-4B49-84D8-022CE8B9595B}" dt="2026-09-17T14:50:52.034" v="188" actId="1076"/>
          <ac:spMkLst>
            <pc:docMk/>
            <pc:sldMk cId="0" sldId="275"/>
            <ac:spMk id="22" creationId="{00000000-0000-0000-0000-000000000000}"/>
          </ac:spMkLst>
        </pc:spChg>
        <pc:spChg chg="mod">
          <ac:chgData name="Sven Špehar Rajević" userId="980788bb-f585-4c51-926d-3d1acdfeac5c" providerId="ADAL" clId="{2E0CB52A-7901-4B49-84D8-022CE8B9595B}" dt="2026-09-17T14:49:56.087" v="174" actId="20577"/>
          <ac:spMkLst>
            <pc:docMk/>
            <pc:sldMk cId="0" sldId="275"/>
            <ac:spMk id="23"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24"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25"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27"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28"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30"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31"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33"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34"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36" creationId="{00000000-0000-0000-0000-000000000000}"/>
          </ac:spMkLst>
        </pc:spChg>
        <pc:spChg chg="mod">
          <ac:chgData name="Sven Špehar Rajević" userId="980788bb-f585-4c51-926d-3d1acdfeac5c" providerId="ADAL" clId="{2E0CB52A-7901-4B49-84D8-022CE8B9595B}" dt="2026-09-17T14:44:37.482" v="98" actId="1036"/>
          <ac:spMkLst>
            <pc:docMk/>
            <pc:sldMk cId="0" sldId="275"/>
            <ac:spMk id="38" creationId="{00000000-0000-0000-0000-000000000000}"/>
          </ac:spMkLst>
        </pc:spChg>
      </pc:sldChg>
      <pc:sldChg chg="modSp mod">
        <pc:chgData name="Sven Špehar Rajević" userId="980788bb-f585-4c51-926d-3d1acdfeac5c" providerId="ADAL" clId="{2E0CB52A-7901-4B49-84D8-022CE8B9595B}" dt="2026-09-17T14:55:53.195" v="362" actId="20577"/>
        <pc:sldMkLst>
          <pc:docMk/>
          <pc:sldMk cId="0" sldId="276"/>
        </pc:sldMkLst>
        <pc:spChg chg="mod">
          <ac:chgData name="Sven Špehar Rajević" userId="980788bb-f585-4c51-926d-3d1acdfeac5c" providerId="ADAL" clId="{2E0CB52A-7901-4B49-84D8-022CE8B9595B}" dt="2026-09-17T14:52:24.032" v="212" actId="20577"/>
          <ac:spMkLst>
            <pc:docMk/>
            <pc:sldMk cId="0" sldId="276"/>
            <ac:spMk id="30" creationId="{00000000-0000-0000-0000-000000000000}"/>
          </ac:spMkLst>
        </pc:spChg>
        <pc:spChg chg="mod">
          <ac:chgData name="Sven Špehar Rajević" userId="980788bb-f585-4c51-926d-3d1acdfeac5c" providerId="ADAL" clId="{2E0CB52A-7901-4B49-84D8-022CE8B9595B}" dt="2026-09-17T14:52:47.693" v="227" actId="20577"/>
          <ac:spMkLst>
            <pc:docMk/>
            <pc:sldMk cId="0" sldId="276"/>
            <ac:spMk id="32" creationId="{00000000-0000-0000-0000-000000000000}"/>
          </ac:spMkLst>
        </pc:spChg>
        <pc:spChg chg="mod">
          <ac:chgData name="Sven Špehar Rajević" userId="980788bb-f585-4c51-926d-3d1acdfeac5c" providerId="ADAL" clId="{2E0CB52A-7901-4B49-84D8-022CE8B9595B}" dt="2026-09-17T14:53:05.070" v="230"/>
          <ac:spMkLst>
            <pc:docMk/>
            <pc:sldMk cId="0" sldId="276"/>
            <ac:spMk id="34" creationId="{00000000-0000-0000-0000-000000000000}"/>
          </ac:spMkLst>
        </pc:spChg>
        <pc:spChg chg="mod">
          <ac:chgData name="Sven Špehar Rajević" userId="980788bb-f585-4c51-926d-3d1acdfeac5c" providerId="ADAL" clId="{2E0CB52A-7901-4B49-84D8-022CE8B9595B}" dt="2026-09-17T14:53:18.037" v="239" actId="20577"/>
          <ac:spMkLst>
            <pc:docMk/>
            <pc:sldMk cId="0" sldId="276"/>
            <ac:spMk id="36" creationId="{00000000-0000-0000-0000-000000000000}"/>
          </ac:spMkLst>
        </pc:spChg>
        <pc:spChg chg="mod">
          <ac:chgData name="Sven Špehar Rajević" userId="980788bb-f585-4c51-926d-3d1acdfeac5c" providerId="ADAL" clId="{2E0CB52A-7901-4B49-84D8-022CE8B9595B}" dt="2026-09-17T14:53:47.064" v="249" actId="1076"/>
          <ac:spMkLst>
            <pc:docMk/>
            <pc:sldMk cId="0" sldId="276"/>
            <ac:spMk id="37" creationId="{00000000-0000-0000-0000-000000000000}"/>
          </ac:spMkLst>
        </pc:spChg>
        <pc:spChg chg="mod">
          <ac:chgData name="Sven Špehar Rajević" userId="980788bb-f585-4c51-926d-3d1acdfeac5c" providerId="ADAL" clId="{2E0CB52A-7901-4B49-84D8-022CE8B9595B}" dt="2026-09-17T14:54:00.656" v="271" actId="20577"/>
          <ac:spMkLst>
            <pc:docMk/>
            <pc:sldMk cId="0" sldId="276"/>
            <ac:spMk id="38" creationId="{00000000-0000-0000-0000-000000000000}"/>
          </ac:spMkLst>
        </pc:spChg>
        <pc:spChg chg="mod">
          <ac:chgData name="Sven Špehar Rajević" userId="980788bb-f585-4c51-926d-3d1acdfeac5c" providerId="ADAL" clId="{2E0CB52A-7901-4B49-84D8-022CE8B9595B}" dt="2026-09-17T14:55:53.195" v="362" actId="20577"/>
          <ac:spMkLst>
            <pc:docMk/>
            <pc:sldMk cId="0" sldId="276"/>
            <ac:spMk id="39" creationId="{00000000-0000-0000-0000-000000000000}"/>
          </ac:spMkLst>
        </pc:spChg>
      </pc:sldChg>
      <pc:sldChg chg="modSp">
        <pc:chgData name="Sven Špehar Rajević" userId="980788bb-f585-4c51-926d-3d1acdfeac5c" providerId="ADAL" clId="{2E0CB52A-7901-4B49-84D8-022CE8B9595B}" dt="2026-09-15T09:48:24.618" v="2"/>
        <pc:sldMkLst>
          <pc:docMk/>
          <pc:sldMk cId="425375752" sldId="293"/>
        </pc:sldMkLst>
        <pc:spChg chg="mod">
          <ac:chgData name="Sven Špehar Rajević" userId="980788bb-f585-4c51-926d-3d1acdfeac5c" providerId="ADAL" clId="{2E0CB52A-7901-4B49-84D8-022CE8B9595B}" dt="2026-09-15T09:48:24.618" v="2"/>
          <ac:spMkLst>
            <pc:docMk/>
            <pc:sldMk cId="425375752" sldId="293"/>
            <ac:spMk id="14" creationId="{00000000-0000-0000-0000-000000000000}"/>
          </ac:spMkLst>
        </pc:spChg>
      </pc:sldChg>
      <pc:sldChg chg="modSp mod">
        <pc:chgData name="Sven Špehar Rajević" userId="980788bb-f585-4c51-926d-3d1acdfeac5c" providerId="ADAL" clId="{2E0CB52A-7901-4B49-84D8-022CE8B9595B}" dt="2026-09-27T07:35:47.557" v="427" actId="20577"/>
        <pc:sldMkLst>
          <pc:docMk/>
          <pc:sldMk cId="0" sldId="294"/>
        </pc:sldMkLst>
        <pc:spChg chg="mod">
          <ac:chgData name="Sven Špehar Rajević" userId="980788bb-f585-4c51-926d-3d1acdfeac5c" providerId="ADAL" clId="{2E0CB52A-7901-4B49-84D8-022CE8B9595B}" dt="2026-09-27T07:35:47.557" v="427" actId="20577"/>
          <ac:spMkLst>
            <pc:docMk/>
            <pc:sldMk cId="0" sldId="294"/>
            <ac:spMk id="5" creationId="{00000000-0000-0000-0000-000000000000}"/>
          </ac:spMkLst>
        </pc:spChg>
      </pc:sldChg>
      <pc:sldChg chg="modSp mod">
        <pc:chgData name="Sven Špehar Rajević" userId="980788bb-f585-4c51-926d-3d1acdfeac5c" providerId="ADAL" clId="{2E0CB52A-7901-4B49-84D8-022CE8B9595B}" dt="2026-09-17T11:33:48.452" v="29" actId="20577"/>
        <pc:sldMkLst>
          <pc:docMk/>
          <pc:sldMk cId="0" sldId="296"/>
        </pc:sldMkLst>
        <pc:spChg chg="mod">
          <ac:chgData name="Sven Špehar Rajević" userId="980788bb-f585-4c51-926d-3d1acdfeac5c" providerId="ADAL" clId="{2E0CB52A-7901-4B49-84D8-022CE8B9595B}" dt="2026-09-17T11:33:48.452" v="29" actId="20577"/>
          <ac:spMkLst>
            <pc:docMk/>
            <pc:sldMk cId="0" sldId="296"/>
            <ac:spMk id="43" creationId="{00000000-0000-0000-0000-000000000000}"/>
          </ac:spMkLst>
        </pc:spChg>
      </pc:sldChg>
      <pc:sldChg chg="modSp add mod">
        <pc:chgData name="Sven Špehar Rajević" userId="980788bb-f585-4c51-926d-3d1acdfeac5c" providerId="ADAL" clId="{2E0CB52A-7901-4B49-84D8-022CE8B9595B}" dt="2026-09-17T10:20:41.656" v="24" actId="20577"/>
        <pc:sldMkLst>
          <pc:docMk/>
          <pc:sldMk cId="0" sldId="305"/>
        </pc:sldMkLst>
        <pc:spChg chg="mod">
          <ac:chgData name="Sven Špehar Rajević" userId="980788bb-f585-4c51-926d-3d1acdfeac5c" providerId="ADAL" clId="{2E0CB52A-7901-4B49-84D8-022CE8B9595B}" dt="2026-09-17T10:20:41.656" v="24" actId="20577"/>
          <ac:spMkLst>
            <pc:docMk/>
            <pc:sldMk cId="0" sldId="305"/>
            <ac:spMk id="27" creationId="{00000000-0000-0000-0000-000000000000}"/>
          </ac:spMkLst>
        </pc:spChg>
      </pc:sldChg>
      <pc:sldChg chg="addSp delSp modSp add mod setBg">
        <pc:chgData name="Sven Špehar Rajević" userId="980788bb-f585-4c51-926d-3d1acdfeac5c" providerId="ADAL" clId="{2E0CB52A-7901-4B49-84D8-022CE8B9595B}" dt="2026-09-17T13:11:10.858" v="82" actId="1076"/>
        <pc:sldMkLst>
          <pc:docMk/>
          <pc:sldMk cId="0" sldId="306"/>
        </pc:sldMkLst>
        <pc:spChg chg="mod">
          <ac:chgData name="Sven Špehar Rajević" userId="980788bb-f585-4c51-926d-3d1acdfeac5c" providerId="ADAL" clId="{2E0CB52A-7901-4B49-84D8-022CE8B9595B}" dt="2026-09-17T13:09:39.462" v="73" actId="1038"/>
          <ac:spMkLst>
            <pc:docMk/>
            <pc:sldMk cId="0" sldId="306"/>
            <ac:spMk id="34" creationId="{00000000-0000-0000-0000-000000000000}"/>
          </ac:spMkLst>
        </pc:spChg>
        <pc:spChg chg="mod">
          <ac:chgData name="Sven Špehar Rajević" userId="980788bb-f585-4c51-926d-3d1acdfeac5c" providerId="ADAL" clId="{2E0CB52A-7901-4B49-84D8-022CE8B9595B}" dt="2026-09-17T13:09:31.900" v="63" actId="1038"/>
          <ac:spMkLst>
            <pc:docMk/>
            <pc:sldMk cId="0" sldId="306"/>
            <ac:spMk id="37" creationId="{00000000-0000-0000-0000-000000000000}"/>
          </ac:spMkLst>
        </pc:spChg>
        <pc:spChg chg="mod">
          <ac:chgData name="Sven Špehar Rajević" userId="980788bb-f585-4c51-926d-3d1acdfeac5c" providerId="ADAL" clId="{2E0CB52A-7901-4B49-84D8-022CE8B9595B}" dt="2026-09-17T13:09:31.900" v="63" actId="1038"/>
          <ac:spMkLst>
            <pc:docMk/>
            <pc:sldMk cId="0" sldId="306"/>
            <ac:spMk id="38" creationId="{00000000-0000-0000-0000-000000000000}"/>
          </ac:spMkLst>
        </pc:spChg>
        <pc:spChg chg="add mod ord">
          <ac:chgData name="Sven Špehar Rajević" userId="980788bb-f585-4c51-926d-3d1acdfeac5c" providerId="ADAL" clId="{2E0CB52A-7901-4B49-84D8-022CE8B9595B}" dt="2026-09-17T13:09:05.232" v="41" actId="14100"/>
          <ac:spMkLst>
            <pc:docMk/>
            <pc:sldMk cId="0" sldId="306"/>
            <ac:spMk id="42" creationId="{0B176091-EED7-24E9-9943-A0FA3A27548B}"/>
          </ac:spMkLst>
        </pc:spChg>
        <pc:spChg chg="add">
          <ac:chgData name="Sven Špehar Rajević" userId="980788bb-f585-4c51-926d-3d1acdfeac5c" providerId="ADAL" clId="{2E0CB52A-7901-4B49-84D8-022CE8B9595B}" dt="2026-09-17T13:08:47.952" v="39" actId="22"/>
          <ac:spMkLst>
            <pc:docMk/>
            <pc:sldMk cId="0" sldId="306"/>
            <ac:spMk id="44" creationId="{5B6638AA-735C-D787-C2BC-FABB077D629E}"/>
          </ac:spMkLst>
        </pc:spChg>
        <pc:spChg chg="add mod">
          <ac:chgData name="Sven Špehar Rajević" userId="980788bb-f585-4c51-926d-3d1acdfeac5c" providerId="ADAL" clId="{2E0CB52A-7901-4B49-84D8-022CE8B9595B}" dt="2026-09-17T13:10:50.116" v="80" actId="1076"/>
          <ac:spMkLst>
            <pc:docMk/>
            <pc:sldMk cId="0" sldId="306"/>
            <ac:spMk id="50" creationId="{D8F17FF7-9D2B-1D2C-F96C-92C575D72EDA}"/>
          </ac:spMkLst>
        </pc:spChg>
        <pc:spChg chg="add mod">
          <ac:chgData name="Sven Špehar Rajević" userId="980788bb-f585-4c51-926d-3d1acdfeac5c" providerId="ADAL" clId="{2E0CB52A-7901-4B49-84D8-022CE8B9595B}" dt="2026-09-17T13:10:50.116" v="80" actId="1076"/>
          <ac:spMkLst>
            <pc:docMk/>
            <pc:sldMk cId="0" sldId="306"/>
            <ac:spMk id="52" creationId="{022CE6B4-EBBB-492E-A3BE-A906A5C9EDF3}"/>
          </ac:spMkLst>
        </pc:spChg>
        <pc:spChg chg="add mod">
          <ac:chgData name="Sven Špehar Rajević" userId="980788bb-f585-4c51-926d-3d1acdfeac5c" providerId="ADAL" clId="{2E0CB52A-7901-4B49-84D8-022CE8B9595B}" dt="2026-09-17T13:11:10.858" v="82" actId="1076"/>
          <ac:spMkLst>
            <pc:docMk/>
            <pc:sldMk cId="0" sldId="306"/>
            <ac:spMk id="54" creationId="{87813313-CAD4-E0EC-F653-540675838679}"/>
          </ac:spMkLst>
        </pc:spChg>
        <pc:picChg chg="add">
          <ac:chgData name="Sven Špehar Rajević" userId="980788bb-f585-4c51-926d-3d1acdfeac5c" providerId="ADAL" clId="{2E0CB52A-7901-4B49-84D8-022CE8B9595B}" dt="2026-09-17T13:08:47.952" v="39" actId="22"/>
          <ac:picMkLst>
            <pc:docMk/>
            <pc:sldMk cId="0" sldId="306"/>
            <ac:picMk id="46" creationId="{18582F5C-58B3-65F5-CB8B-85730786845D}"/>
          </ac:picMkLst>
        </pc:picChg>
      </pc:sldChg>
      <pc:sldChg chg="add">
        <pc:chgData name="Sven Špehar Rajević" userId="980788bb-f585-4c51-926d-3d1acdfeac5c" providerId="ADAL" clId="{2E0CB52A-7901-4B49-84D8-022CE8B9595B}" dt="2026-09-27T09:55:32.215" v="428"/>
        <pc:sldMkLst>
          <pc:docMk/>
          <pc:sldMk cId="0" sldId="307"/>
        </pc:sldMkLst>
      </pc:sldChg>
      <pc:sldChg chg="add">
        <pc:chgData name="Sven Špehar Rajević" userId="980788bb-f585-4c51-926d-3d1acdfeac5c" providerId="ADAL" clId="{2E0CB52A-7901-4B49-84D8-022CE8B9595B}" dt="2026-09-27T10:05:22.468" v="430"/>
        <pc:sldMkLst>
          <pc:docMk/>
          <pc:sldMk cId="0" sldId="308"/>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Net result</c:v>
                </c:pt>
              </c:strCache>
            </c:strRef>
          </c:tx>
          <c:spPr>
            <a:solidFill>
              <a:srgbClr val="F1DDA9"/>
            </a:solidFill>
            <a:effectLst/>
          </c:spPr>
          <c:invertIfNegative val="0"/>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Sheet1!$B$2:$B$11</c:f>
              <c:numCache>
                <c:formatCode>General</c:formatCode>
                <c:ptCount val="10"/>
                <c:pt idx="0">
                  <c:v>0</c:v>
                </c:pt>
                <c:pt idx="1">
                  <c:v>-0.17</c:v>
                </c:pt>
                <c:pt idx="2">
                  <c:v>-0.09</c:v>
                </c:pt>
                <c:pt idx="3">
                  <c:v>-0.02</c:v>
                </c:pt>
                <c:pt idx="4">
                  <c:v>0.66</c:v>
                </c:pt>
                <c:pt idx="5">
                  <c:v>2.7</c:v>
                </c:pt>
                <c:pt idx="6">
                  <c:v>7.04</c:v>
                </c:pt>
                <c:pt idx="7">
                  <c:v>14.21</c:v>
                </c:pt>
                <c:pt idx="8">
                  <c:v>24.18</c:v>
                </c:pt>
                <c:pt idx="9">
                  <c:v>35.91</c:v>
                </c:pt>
              </c:numCache>
            </c:numRef>
          </c:val>
          <c:extLst>
            <c:ext xmlns:c16="http://schemas.microsoft.com/office/drawing/2014/chart" uri="{C3380CC4-5D6E-409C-BE32-E72D297353CC}">
              <c16:uniqueId val="{00000000-3066-49E6-9B76-E8A2F971B484}"/>
            </c:ext>
          </c:extLst>
        </c:ser>
        <c:dLbls>
          <c:showLegendKey val="0"/>
          <c:showVal val="0"/>
          <c:showCatName val="0"/>
          <c:showSerName val="0"/>
          <c:showPercent val="0"/>
          <c:showBubbleSize val="0"/>
        </c:dLbls>
        <c:gapWidth val="150"/>
        <c:axId val="2094734554"/>
        <c:axId val="2094734552"/>
      </c:barChart>
      <c:lineChart>
        <c:grouping val="standard"/>
        <c:varyColors val="0"/>
        <c:ser>
          <c:idx val="1"/>
          <c:order val="1"/>
          <c:tx>
            <c:strRef>
              <c:f>Sheet1!$C$1</c:f>
              <c:strCache>
                <c:ptCount val="1"/>
                <c:pt idx="0">
                  <c:v>Revenue</c:v>
                </c:pt>
              </c:strCache>
            </c:strRef>
          </c:tx>
          <c:spPr>
            <a:ln w="31750" cap="flat">
              <a:solidFill>
                <a:srgbClr val="7E9E7C"/>
              </a:solidFill>
              <a:prstDash val="solid"/>
              <a:round/>
            </a:ln>
            <a:effectLst/>
          </c:spPr>
          <c:marker>
            <c:symbol val="circle"/>
            <c:size val="5"/>
            <c:spPr>
              <a:solidFill>
                <a:srgbClr val="2F3D2B"/>
              </a:solidFill>
              <a:ln w="9525" cap="flat">
                <a:solidFill>
                  <a:srgbClr val="7E9E7C"/>
                </a:solidFill>
                <a:prstDash val="solid"/>
                <a:round/>
              </a:ln>
              <a:effectLst/>
            </c:spPr>
          </c:marker>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Sheet1!$C$2:$C$11</c:f>
              <c:numCache>
                <c:formatCode>General</c:formatCode>
                <c:ptCount val="10"/>
                <c:pt idx="0">
                  <c:v>0</c:v>
                </c:pt>
                <c:pt idx="1">
                  <c:v>0.04</c:v>
                </c:pt>
                <c:pt idx="2">
                  <c:v>0.2</c:v>
                </c:pt>
                <c:pt idx="3">
                  <c:v>0.72</c:v>
                </c:pt>
                <c:pt idx="4">
                  <c:v>2.4</c:v>
                </c:pt>
                <c:pt idx="5">
                  <c:v>6.32</c:v>
                </c:pt>
                <c:pt idx="6">
                  <c:v>13.18</c:v>
                </c:pt>
                <c:pt idx="7">
                  <c:v>23.63</c:v>
                </c:pt>
                <c:pt idx="8">
                  <c:v>37.07</c:v>
                </c:pt>
                <c:pt idx="9">
                  <c:v>52.7</c:v>
                </c:pt>
              </c:numCache>
            </c:numRef>
          </c:val>
          <c:smooth val="1"/>
          <c:extLst>
            <c:ext xmlns:c16="http://schemas.microsoft.com/office/drawing/2014/chart" uri="{C3380CC4-5D6E-409C-BE32-E72D297353CC}">
              <c16:uniqueId val="{00000001-3066-49E6-9B76-E8A2F971B484}"/>
            </c:ext>
          </c:extLst>
        </c:ser>
        <c:ser>
          <c:idx val="2"/>
          <c:order val="2"/>
          <c:tx>
            <c:strRef>
              <c:f>Sheet1!$D$1</c:f>
              <c:strCache>
                <c:ptCount val="1"/>
                <c:pt idx="0">
                  <c:v>Cumulative net result</c:v>
                </c:pt>
              </c:strCache>
            </c:strRef>
          </c:tx>
          <c:spPr>
            <a:ln w="31750" cap="flat">
              <a:solidFill>
                <a:srgbClr val="2F3D2B"/>
              </a:solidFill>
              <a:prstDash val="solid"/>
              <a:round/>
            </a:ln>
            <a:effectLst/>
          </c:spPr>
          <c:marker>
            <c:symbol val="circle"/>
            <c:size val="5"/>
            <c:spPr>
              <a:solidFill>
                <a:srgbClr val="2F3D2B"/>
              </a:solidFill>
              <a:ln w="9525" cap="flat">
                <a:solidFill>
                  <a:srgbClr val="2F3D2B"/>
                </a:solidFill>
                <a:prstDash val="solid"/>
                <a:round/>
              </a:ln>
              <a:effectLst/>
            </c:spPr>
          </c:marker>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Sheet1!$D$2:$D$11</c:f>
              <c:numCache>
                <c:formatCode>General</c:formatCode>
                <c:ptCount val="10"/>
                <c:pt idx="0">
                  <c:v>0</c:v>
                </c:pt>
                <c:pt idx="1">
                  <c:v>-0.17</c:v>
                </c:pt>
                <c:pt idx="2">
                  <c:v>-0.27</c:v>
                </c:pt>
                <c:pt idx="3">
                  <c:v>-0.29</c:v>
                </c:pt>
                <c:pt idx="4">
                  <c:v>0.37</c:v>
                </c:pt>
                <c:pt idx="5">
                  <c:v>3.07</c:v>
                </c:pt>
                <c:pt idx="6">
                  <c:v>10.11</c:v>
                </c:pt>
                <c:pt idx="7">
                  <c:v>24.32</c:v>
                </c:pt>
                <c:pt idx="8">
                  <c:v>48.5</c:v>
                </c:pt>
                <c:pt idx="9">
                  <c:v>84.41</c:v>
                </c:pt>
              </c:numCache>
            </c:numRef>
          </c:val>
          <c:smooth val="1"/>
          <c:extLst>
            <c:ext xmlns:c16="http://schemas.microsoft.com/office/drawing/2014/chart" uri="{C3380CC4-5D6E-409C-BE32-E72D297353CC}">
              <c16:uniqueId val="{00000002-3066-49E6-9B76-E8A2F971B484}"/>
            </c:ext>
          </c:extLst>
        </c:ser>
        <c:dLbls>
          <c:showLegendKey val="0"/>
          <c:showVal val="0"/>
          <c:showCatName val="0"/>
          <c:showSerName val="0"/>
          <c:showPercent val="0"/>
          <c:showBubbleSize val="0"/>
        </c:dLbls>
        <c:marker val="1"/>
        <c:smooth val="0"/>
        <c:axId val="2094734554"/>
        <c:axId val="2094734552"/>
      </c:lineChart>
      <c:lineChart>
        <c:grouping val="standard"/>
        <c:varyColors val="0"/>
        <c:ser>
          <c:idx val="3"/>
          <c:order val="3"/>
          <c:tx>
            <c:strRef>
              <c:f>Sheet1!$E$1</c:f>
              <c:strCache>
                <c:ptCount val="1"/>
                <c:pt idx="0">
                  <c:v>Expense</c:v>
                </c:pt>
              </c:strCache>
            </c:strRef>
          </c:tx>
          <c:spPr>
            <a:ln w="25400" cap="flat">
              <a:solidFill>
                <a:srgbClr val="BC6749"/>
              </a:solidFill>
              <a:prstDash val="dash"/>
              <a:round/>
            </a:ln>
            <a:effectLst/>
          </c:spPr>
          <c:marker>
            <c:symbol val="circle"/>
            <c:size val="4"/>
            <c:spPr>
              <a:solidFill>
                <a:srgbClr val="BC6749"/>
              </a:solidFill>
              <a:ln w="9525" cap="flat">
                <a:solidFill>
                  <a:srgbClr val="BC6749"/>
                </a:solidFill>
                <a:prstDash val="solid"/>
                <a:round/>
              </a:ln>
              <a:effectLst/>
            </c:spPr>
          </c:marker>
          <c:cat>
            <c:strRef>
              <c:f>Sheet1!$A$2:$A$11</c:f>
              <c:strCache>
                <c:ptCount val="10"/>
                <c:pt idx="0">
                  <c:v>2026</c:v>
                </c:pt>
                <c:pt idx="1">
                  <c:v>2027</c:v>
                </c:pt>
                <c:pt idx="2">
                  <c:v>2028</c:v>
                </c:pt>
                <c:pt idx="3">
                  <c:v>2029</c:v>
                </c:pt>
                <c:pt idx="4">
                  <c:v>2030</c:v>
                </c:pt>
                <c:pt idx="5">
                  <c:v>2031</c:v>
                </c:pt>
                <c:pt idx="6">
                  <c:v>2032</c:v>
                </c:pt>
                <c:pt idx="7">
                  <c:v>2033</c:v>
                </c:pt>
                <c:pt idx="8">
                  <c:v>2034</c:v>
                </c:pt>
                <c:pt idx="9">
                  <c:v>2035</c:v>
                </c:pt>
              </c:strCache>
            </c:strRef>
          </c:cat>
          <c:val>
            <c:numRef>
              <c:f>Sheet1!$E$2:$E$11</c:f>
              <c:numCache>
                <c:formatCode>General</c:formatCode>
                <c:ptCount val="10"/>
                <c:pt idx="0">
                  <c:v>0</c:v>
                </c:pt>
                <c:pt idx="1">
                  <c:v>0.21</c:v>
                </c:pt>
                <c:pt idx="2">
                  <c:v>0.29</c:v>
                </c:pt>
                <c:pt idx="3">
                  <c:v>0.74</c:v>
                </c:pt>
                <c:pt idx="4">
                  <c:v>1.66</c:v>
                </c:pt>
                <c:pt idx="5">
                  <c:v>3.32</c:v>
                </c:pt>
                <c:pt idx="6">
                  <c:v>5.36</c:v>
                </c:pt>
                <c:pt idx="7">
                  <c:v>7.84</c:v>
                </c:pt>
                <c:pt idx="8">
                  <c:v>10.2</c:v>
                </c:pt>
                <c:pt idx="9">
                  <c:v>12.81</c:v>
                </c:pt>
              </c:numCache>
            </c:numRef>
          </c:val>
          <c:smooth val="0"/>
          <c:extLst>
            <c:ext xmlns:c16="http://schemas.microsoft.com/office/drawing/2014/chart" uri="{C3380CC4-5D6E-409C-BE32-E72D297353CC}">
              <c16:uniqueId val="{00000003-3066-49E6-9B76-E8A2F971B484}"/>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50" b="0" i="0" u="none" strike="noStrike">
                <a:solidFill>
                  <a:srgbClr val="63755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7E1D3"/>
              </a:solidFill>
              <a:prstDash val="solid"/>
              <a:round/>
            </a:ln>
          </c:spPr>
        </c:majorGridlines>
        <c:numFmt formatCode="#,##0&quot;M&quot;" sourceLinked="0"/>
        <c:majorTickMark val="out"/>
        <c:minorTickMark val="none"/>
        <c:tickLblPos val="nextTo"/>
        <c:spPr>
          <a:ln w="12700" cap="flat">
            <a:solidFill>
              <a:srgbClr val="888888"/>
            </a:solidFill>
            <a:prstDash val="solid"/>
            <a:round/>
          </a:ln>
        </c:spPr>
        <c:txPr>
          <a:bodyPr/>
          <a:lstStyle/>
          <a:p>
            <a:pPr>
              <a:defRPr sz="950" b="0" i="0" u="none" strike="noStrike">
                <a:solidFill>
                  <a:srgbClr val="63755A"/>
                </a:solidFill>
                <a:latin typeface="Arial"/>
              </a:defRPr>
            </a:pPr>
            <a:endParaRPr lang="en-US"/>
          </a:p>
        </c:txPr>
        <c:crossAx val="2094734554"/>
        <c:crosses val="autoZero"/>
        <c:crossBetween val="between"/>
      </c:valAx>
      <c:spPr>
        <a:solidFill>
          <a:srgbClr val="FAF7F0"/>
        </a:solidFill>
        <a:ln>
          <a:noFill/>
        </a:ln>
        <a:effectLst/>
      </c:spPr>
    </c:plotArea>
    <c:legend>
      <c:legendPos val="t"/>
      <c:overlay val="0"/>
      <c:txPr>
        <a:bodyPr/>
        <a:lstStyle/>
        <a:p>
          <a:pPr>
            <a:defRPr sz="1000">
              <a:solidFill>
                <a:srgbClr val="2F3D2B"/>
              </a:solidFill>
            </a:defRPr>
          </a:pPr>
          <a:endParaRPr lang="en-US"/>
        </a:p>
      </c:txPr>
    </c:legend>
    <c:plotVisOnly val="1"/>
    <c:dispBlanksAs val="span"/>
    <c:showDLblsOverMax val="1"/>
  </c:chart>
  <c:spPr>
    <a:solidFill>
      <a:srgbClr val="FAF7F0"/>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Revenue (€M)</c:v>
                </c:pt>
              </c:strCache>
            </c:strRef>
          </c:tx>
          <c:spPr>
            <a:solidFill>
              <a:srgbClr val="9ABEA3"/>
            </a:solidFill>
            <a:effectLst/>
          </c:spPr>
          <c:invertIfNegative val="0"/>
          <c:cat>
            <c:strRef>
              <c:f>Sheet1!$A$2:$A$7</c:f>
              <c:strCache>
                <c:ptCount val="6"/>
                <c:pt idx="0">
                  <c:v>2026</c:v>
                </c:pt>
                <c:pt idx="1">
                  <c:v>2027</c:v>
                </c:pt>
                <c:pt idx="2">
                  <c:v>2028</c:v>
                </c:pt>
                <c:pt idx="3">
                  <c:v>2029</c:v>
                </c:pt>
                <c:pt idx="4">
                  <c:v>2030</c:v>
                </c:pt>
                <c:pt idx="5">
                  <c:v>2031</c:v>
                </c:pt>
              </c:strCache>
            </c:strRef>
          </c:cat>
          <c:val>
            <c:numRef>
              <c:f>Sheet1!$B$2:$B$7</c:f>
              <c:numCache>
                <c:formatCode>General</c:formatCode>
                <c:ptCount val="6"/>
                <c:pt idx="0">
                  <c:v>0</c:v>
                </c:pt>
                <c:pt idx="1">
                  <c:v>0.04</c:v>
                </c:pt>
                <c:pt idx="2">
                  <c:v>0.2</c:v>
                </c:pt>
                <c:pt idx="3">
                  <c:v>0.72</c:v>
                </c:pt>
                <c:pt idx="4">
                  <c:v>2.4</c:v>
                </c:pt>
                <c:pt idx="5">
                  <c:v>6.32</c:v>
                </c:pt>
              </c:numCache>
            </c:numRef>
          </c:val>
          <c:extLst>
            <c:ext xmlns:c16="http://schemas.microsoft.com/office/drawing/2014/chart" uri="{C3380CC4-5D6E-409C-BE32-E72D297353CC}">
              <c16:uniqueId val="{00000000-D16B-46F7-B7D3-49EF649AC3A8}"/>
            </c:ext>
          </c:extLst>
        </c:ser>
        <c:ser>
          <c:idx val="1"/>
          <c:order val="1"/>
          <c:tx>
            <c:strRef>
              <c:f>Sheet1!$C$1</c:f>
              <c:strCache>
                <c:ptCount val="1"/>
                <c:pt idx="0">
                  <c:v>Costs (€M)</c:v>
                </c:pt>
              </c:strCache>
            </c:strRef>
          </c:tx>
          <c:spPr>
            <a:solidFill>
              <a:srgbClr val="E2B7A4"/>
            </a:solidFill>
            <a:effectLst/>
          </c:spPr>
          <c:invertIfNegative val="0"/>
          <c:cat>
            <c:strRef>
              <c:f>Sheet1!$A$2:$A$7</c:f>
              <c:strCache>
                <c:ptCount val="6"/>
                <c:pt idx="0">
                  <c:v>2026</c:v>
                </c:pt>
                <c:pt idx="1">
                  <c:v>2027</c:v>
                </c:pt>
                <c:pt idx="2">
                  <c:v>2028</c:v>
                </c:pt>
                <c:pt idx="3">
                  <c:v>2029</c:v>
                </c:pt>
                <c:pt idx="4">
                  <c:v>2030</c:v>
                </c:pt>
                <c:pt idx="5">
                  <c:v>2031</c:v>
                </c:pt>
              </c:strCache>
            </c:strRef>
          </c:cat>
          <c:val>
            <c:numRef>
              <c:f>Sheet1!$C$2:$C$7</c:f>
              <c:numCache>
                <c:formatCode>General</c:formatCode>
                <c:ptCount val="6"/>
                <c:pt idx="0">
                  <c:v>0</c:v>
                </c:pt>
                <c:pt idx="1">
                  <c:v>0.21</c:v>
                </c:pt>
                <c:pt idx="2">
                  <c:v>0.29</c:v>
                </c:pt>
                <c:pt idx="3">
                  <c:v>0.74</c:v>
                </c:pt>
                <c:pt idx="4">
                  <c:v>1.66</c:v>
                </c:pt>
                <c:pt idx="5">
                  <c:v>3.32</c:v>
                </c:pt>
              </c:numCache>
            </c:numRef>
          </c:val>
          <c:extLst>
            <c:ext xmlns:c16="http://schemas.microsoft.com/office/drawing/2014/chart" uri="{C3380CC4-5D6E-409C-BE32-E72D297353CC}">
              <c16:uniqueId val="{00000001-D16B-46F7-B7D3-49EF649AC3A8}"/>
            </c:ext>
          </c:extLst>
        </c:ser>
        <c:dLbls>
          <c:showLegendKey val="0"/>
          <c:showVal val="0"/>
          <c:showCatName val="0"/>
          <c:showSerName val="0"/>
          <c:showPercent val="0"/>
          <c:showBubbleSize val="0"/>
        </c:dLbls>
        <c:gapWidth val="60"/>
        <c:axId val="2094734554"/>
        <c:axId val="2094734552"/>
      </c:barChart>
      <c:lineChart>
        <c:grouping val="standard"/>
        <c:varyColors val="0"/>
        <c:ser>
          <c:idx val="2"/>
          <c:order val="2"/>
          <c:tx>
            <c:strRef>
              <c:f>Sheet1!$D$1</c:f>
              <c:strCache>
                <c:ptCount val="1"/>
                <c:pt idx="0">
                  <c:v>Cumulative net result (€M)</c:v>
                </c:pt>
              </c:strCache>
            </c:strRef>
          </c:tx>
          <c:spPr>
            <a:ln w="31750" cap="flat">
              <a:solidFill>
                <a:srgbClr val="2F3D2B"/>
              </a:solidFill>
              <a:prstDash val="solid"/>
              <a:round/>
            </a:ln>
            <a:effectLst/>
          </c:spPr>
          <c:marker>
            <c:symbol val="circle"/>
            <c:size val="6"/>
            <c:spPr>
              <a:solidFill>
                <a:srgbClr val="2F3D2B"/>
              </a:solidFill>
              <a:ln w="9525" cap="flat">
                <a:solidFill>
                  <a:srgbClr val="2F3D2B"/>
                </a:solidFill>
                <a:prstDash val="solid"/>
                <a:round/>
              </a:ln>
              <a:effectLst/>
            </c:spPr>
          </c:marker>
          <c:cat>
            <c:strRef>
              <c:f>Sheet1!$A$2:$A$7</c:f>
              <c:strCache>
                <c:ptCount val="6"/>
                <c:pt idx="0">
                  <c:v>2026</c:v>
                </c:pt>
                <c:pt idx="1">
                  <c:v>2027</c:v>
                </c:pt>
                <c:pt idx="2">
                  <c:v>2028</c:v>
                </c:pt>
                <c:pt idx="3">
                  <c:v>2029</c:v>
                </c:pt>
                <c:pt idx="4">
                  <c:v>2030</c:v>
                </c:pt>
                <c:pt idx="5">
                  <c:v>2031</c:v>
                </c:pt>
              </c:strCache>
            </c:strRef>
          </c:cat>
          <c:val>
            <c:numRef>
              <c:f>Sheet1!$D$2:$D$7</c:f>
              <c:numCache>
                <c:formatCode>General</c:formatCode>
                <c:ptCount val="6"/>
                <c:pt idx="0">
                  <c:v>0</c:v>
                </c:pt>
                <c:pt idx="1">
                  <c:v>-0.17</c:v>
                </c:pt>
                <c:pt idx="2">
                  <c:v>-0.27</c:v>
                </c:pt>
                <c:pt idx="3">
                  <c:v>-0.29</c:v>
                </c:pt>
                <c:pt idx="4">
                  <c:v>0.37</c:v>
                </c:pt>
                <c:pt idx="5">
                  <c:v>3.07</c:v>
                </c:pt>
              </c:numCache>
            </c:numRef>
          </c:val>
          <c:smooth val="1"/>
          <c:extLst>
            <c:ext xmlns:c16="http://schemas.microsoft.com/office/drawing/2014/chart" uri="{C3380CC4-5D6E-409C-BE32-E72D297353CC}">
              <c16:uniqueId val="{00000002-D16B-46F7-B7D3-49EF649AC3A8}"/>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63755A"/>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7E1D3"/>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50" b="0" i="0" u="none" strike="noStrike">
                <a:solidFill>
                  <a:srgbClr val="63755A"/>
                </a:solidFill>
                <a:latin typeface="Arial"/>
              </a:defRPr>
            </a:pPr>
            <a:endParaRPr lang="en-US"/>
          </a:p>
        </c:txPr>
        <c:crossAx val="2094734554"/>
        <c:crosses val="autoZero"/>
        <c:crossBetween val="between"/>
      </c:valAx>
      <c:spPr>
        <a:solidFill>
          <a:srgbClr val="FAF7F0"/>
        </a:solidFill>
        <a:ln>
          <a:noFill/>
        </a:ln>
        <a:effectLst/>
      </c:spPr>
    </c:plotArea>
    <c:legend>
      <c:legendPos val="t"/>
      <c:overlay val="0"/>
      <c:txPr>
        <a:bodyPr/>
        <a:lstStyle/>
        <a:p>
          <a:pPr>
            <a:defRPr sz="1000">
              <a:solidFill>
                <a:srgbClr val="2F3D2B"/>
              </a:solidFill>
            </a:defRPr>
          </a:pPr>
          <a:endParaRPr lang="en-US"/>
        </a:p>
      </c:txPr>
    </c:legend>
    <c:plotVisOnly val="1"/>
    <c:dispBlanksAs val="span"/>
    <c:showDLblsOverMax val="1"/>
  </c:chart>
  <c:spPr>
    <a:solidFill>
      <a:srgbClr val="FAF7F0"/>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5466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Hello, we're Harmonia. We're building digital support for parents of children aged 2 to 17. Open warmly and personally — we're two moms who lived this problem ourselves. Goal of the cover slide: one clear value sentence + a premium, calm impression.</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ns1:t>
            </ns1:fld>
            <ns1:endParaRPr lang="en-US"/>
          </ns1:p>
        </ns0:txBody>
      </ns0:sp>
    </ns0:spTree>
    <ns0:extLst>
      <ns0:ext uri="{BB962C8B-B14F-4D97-AF65-F5344CB8AC3E}">
        <ns2:creationId val="1024086991"/>
      </ns0:ext>
    </ns0:extLst>
  </ns0:cSld>
  <ns0:clrMapOvr>
    <ns1:masterClrMapping/>
  </ns0:clrMapOvr>
</ns0:notes>
</file>

<file path=ppt/notesSlides/notesSlide2.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The point: the problem isn't a lack of information — it's a lack of reliable, personalized guidance at the right moment. Emphasize 'help arrives too late' — that's the emotional trigger every parent recognizes.</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2</ns1:t>
            </ns1:fld>
            <ns1:endParaRPr lang="en-US"/>
          </ns1:p>
        </ns0:txBody>
      </ns0:sp>
    </ns0:spTree>
    <ns0:extLst>
      <ns0:ext uri="{BB962C8B-B14F-4D97-AF65-F5344CB8AC3E}">
        <ns2:creationId val="1024086991"/>
      </ns0:ext>
    </ns0:extLst>
  </ns0:cSld>
  <ns0:clrMapOvr>
    <ns1:masterClrMapping/>
  </ns0:clrMapOvr>
</ns0:notes>
</file>

<file path=ppt/notesSlides/notesSlide3.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3</ns1:t>
            </ns1:fld>
            <ns1:endParaRPr lang="en-US"/>
          </ns1:p>
        </ns0:txBody>
      </ns0:sp>
    </ns0:spTree>
    <ns0:extLst>
      <ns0:ext uri="{BB962C8B-B14F-4D97-AF65-F5344CB8AC3E}">
        <ns2:creationId val="1024086991"/>
      </ns0:ext>
    </ns0:extLst>
  </ns0:cSld>
  <ns0:clrMapOvr>
    <ns1:masterClrMapping/>
  </ns0:clrMapOvr>
</ns0:notes>
</file>

<file path=ppt/notesSlides/notesSlide4.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4</ns1:t>
            </ns1:fld>
            <ns1:endParaRPr lang="en-US"/>
          </ns1:p>
        </ns0:txBody>
      </ns0:sp>
    </ns0:spTree>
    <ns0:extLst>
      <ns0:ext uri="{BB962C8B-B14F-4D97-AF65-F5344CB8AC3E}">
        <ns2:creationId val="1024086991"/>
      </ns0:ext>
    </ns0:extLst>
  </ns0:cSld>
  <ns0:clrMapOvr>
    <ns1:masterClrMapping/>
  </ns0:clrMapOvr>
</ns0:notes>
</file>

<file path=ppt/notesSlides/notesSlide5.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5</ns1:t>
            </ns1:fld>
            <ns1:endParaRPr lang="en-US"/>
          </ns1:p>
        </ns0:txBody>
      </ns0:sp>
    </ns0:spTree>
    <ns0:extLst>
      <ns0:ext uri="{BB962C8B-B14F-4D97-AF65-F5344CB8AC3E}">
        <ns2:creationId val="1024086991"/>
      </ns0:ext>
    </ns0:extLst>
  </ns0:cSld>
  <ns0:clrMapOvr>
    <ns1:masterClrMapping/>
  </ns0:clrMapOvr>
</ns0:notes>
</file>

<file path=ppt/notesSlides/notesSlide6.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6</ns1:t>
            </ns1:fld>
            <ns1:endParaRPr lang="en-US"/>
          </ns1:p>
        </ns0:txBody>
      </ns0:sp>
    </ns0:spTree>
    <ns0:extLst>
      <ns0:ext uri="{BB962C8B-B14F-4D97-AF65-F5344CB8AC3E}">
        <ns2:creationId val="1024086991"/>
      </ns0:ext>
    </ns0:extLst>
  </ns0:cSld>
  <ns0:clrMapOvr>
    <ns1:masterClrMapping/>
  </ns0:clrMapOvr>
</ns0:notes>
</file>

<file path=ppt/notesSlides/notesSlide7.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8</ns1:t>
            </ns1:fld>
            <ns1:endParaRPr lang="en-US"/>
          </ns1:p>
        </ns0:txBody>
      </ns0:sp>
    </ns0:spTree>
    <ns0:extLst>
      <ns0:ext uri="{BB962C8B-B14F-4D97-AF65-F5344CB8AC3E}">
        <ns2:creationId val="1024086991"/>
      </ns0:ext>
    </ns0:extLst>
  </ns0:cSld>
  <ns0:clrMapOvr>
    <ns1:masterClrMapping/>
  </ns0:clrMapOvr>
</ns0:notes>
</file>

<file path=ppt/notesSlides/notesSlide8.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10</ns1:t>
            </ns1:fld>
            <ns1:endParaRPr lang="en-US"/>
          </ns1:p>
        </ns0:txBody>
      </ns0:sp>
    </ns0:spTree>
    <ns0:extLst>
      <ns0:ext uri="{BB962C8B-B14F-4D97-AF65-F5344CB8AC3E}">
        <ns2:creationId val="1024086991"/>
      </ns0:ext>
    </ns0:extLst>
  </ns0:cSld>
  <ns0:clrMapOvr>
    <ns1:masterClrMapping/>
  </ns0:clrMapOvr>
</ns0:notes>
</file>

<file path=ppt/notesSlides/notesSlide9.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Key point: one subscription follows the child through every stage → long customer lifetime. More children per family = higher value. Mention that the broad 2–17 range extends the subscription for years.</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11</ns1:t>
            </ns1:fld>
            <ns1:endParaRPr lang="en-US"/>
          </ns1:p>
        </ns0:txBody>
      </ns0:sp>
    </ns0:spTree>
    <ns0:extLst>
      <ns0:ext uri="{BB962C8B-B14F-4D97-AF65-F5344CB8AC3E}">
        <ns2:creationId val="1024086991"/>
      </ns0:ext>
    </ns0:extLst>
  </ns0:cSld>
  <ns0:clrMapOvr>
    <ns1:masterClrMapping/>
  </ns0:clrMapOvr>
</ns0:notes>
</file>

<file path=ppt/notesSlides/notesSlide10.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12</ns1:t>
            </ns1:fld>
            <ns1:endParaRPr lang="en-US"/>
          </ns1:p>
        </ns0:txBody>
      </ns0:sp>
    </ns0:spTree>
    <ns0:extLst>
      <ns0:ext uri="{BB962C8B-B14F-4D97-AF65-F5344CB8AC3E}">
        <ns2:creationId val="1024086991"/>
      </ns0:ext>
    </ns0:extLst>
  </ns0:cSld>
  <ns0:clrMapOvr>
    <ns1:masterClrMapping/>
  </ns0:clrMapOvr>
</ns0:notes>
</file>

<file path=ppt/notesSlides/notesSlide11.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Our unfair advantage: the team already runs Harmonia workshops in schools (pilot at A. Šenoa Elementary, 100+ children) — these are ready-made trust channels for launching the app. Native language = low CAC in the first phase.</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13</ns1:t>
            </ns1:fld>
            <ns1:endParaRPr lang="en-US"/>
          </ns1:p>
        </ns0:txBody>
      </ns0:sp>
    </ns0:spTree>
    <ns0:extLst>
      <ns0:ext uri="{BB962C8B-B14F-4D97-AF65-F5344CB8AC3E}">
        <ns2:creationId val="1024086991"/>
      </ns0:ext>
    </ns0:extLst>
  </ns0:cSld>
  <ns0:clrMapOvr>
    <ns1:masterClrMapping/>
  </ns0:clrMapOvr>
</ns0:notes>
</file>

<file path=ppt/notesSlides/notesSlide12.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Geo story: we are not trying to conquer the US or take on costly localization right away. Phase 1: the region (language advantage). Phase 2: the German-speaking market (DACH). In German there is no direct competitor offering personalised in-the-moment support; Good Inside only has a translated book, and Meta CPMs are comparable to the UK. We run an interest test in months 9–12 (landing page and waitlist, €1.5K); only if it shows a signal do we localise into German (€6.5K) and test in Austria and Germany in H1 2028 (€7K of ads). In parallel, a small UK + Ireland signal test (€2.5K) gives us an English CAC as well. We enter in 2029 wherever CAC is better. Phase 3: the English-speaking market from 2030 and the high-value markets: we test the Nordics, the Netherlands, Singapore and the UAE in 2029 on the English version and enter in 2030 only where CAC is at DACH level or better. Japan and South Korea come 2032+, with their own localisation budget and a local partner. Capital discipline: we pay for localisation only once there is a signal.</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14</ns1:t>
            </ns1:fld>
            <ns1:endParaRPr lang="en-US"/>
          </ns1:p>
        </ns0:txBody>
      </ns0:sp>
    </ns0:spTree>
    <ns0:extLst>
      <ns0:ext uri="{BB962C8B-B14F-4D97-AF65-F5344CB8AC3E}">
        <ns2:creationId val="1024086991"/>
      </ns0:ext>
    </ns0:extLst>
  </ns0:cSld>
  <ns0:clrMapOvr>
    <ns1:masterClrMapping/>
  </ns0:clrMapOvr>
</ns0:notes>
</file>

<file path=ppt/notesSlides/notesSlide13.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Clearly separate the two: the workshops = real, proven validation of the team and brand (100+ children, pilot). The app = still in development, plan starts with the MVP at the end of 2026. Don't blur the two — be honest and clear. That builds investor trust.</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15</ns1:t>
            </ns1:fld>
            <ns1:endParaRPr lang="en-US"/>
          </ns1:p>
        </ns0:txBody>
      </ns0:sp>
    </ns0:spTree>
    <ns0:extLst>
      <ns0:ext uri="{BB962C8B-B14F-4D97-AF65-F5344CB8AC3E}">
        <ns2:creationId val="1024086991"/>
      </ns0:ext>
    </ns0:extLst>
  </ns0:cSld>
  <ns0:clrMapOvr>
    <ns1:masterClrMapping/>
  </ns0:clrMapOvr>
</ns0:notes>
</file>

<file path=ppt/notesSlides/notesSlide14.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Subscription is the core; B2B (daycares/schools/clinics) and the corporate benefit extend reach at a low CAC. Prices sit below Good Inside (~€20). Seed unit economics are deliberately conservative: we count a subscription lifetime of only 4 months (the category average is 12), so LTV is €20.14. The campaign starts in month 5; the first three months are a deliberate channel warm-up at ~€45 per paying user (0.54x). From month 8 the planned funnel gives LTV:CAC 1.14x — every paying family earns its CAC back in ~3.5 months. The main risk is the 4% CTR in the funnel: if paid CAC goes above €2.39, the ratio falls below 1.0x. That is why we diversify channels from 2028 (paid ads drop from 80% to 35% of new users). After the seed, lifetime grows to 12–24 months; LTV:CAC reaches ~3.0x in 2030 (2.99x), passes it in 2031 and reaches 6.9x in 2035, with payback staying under 5.2 months every year. We test the German-speaking market (DACH) in H1 2028, alongside a small UK + Ireland signal test, and enter from 2029 (paid CAC €22).</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16</ns1:t>
            </ns1:fld>
            <ns1:endParaRPr lang="en-US"/>
          </ns1:p>
        </ns0:txBody>
      </ns0:sp>
    </ns0:spTree>
    <ns0:extLst>
      <ns0:ext uri="{BB962C8B-B14F-4D97-AF65-F5344CB8AC3E}">
        <ns2:creationId val="3365238879"/>
      </ns0:ext>
    </ns0:extLst>
  </ns0:cSld>
  <ns0:clrMapOvr>
    <ns1:masterClrMapping/>
  </ns0:clrMapOvr>
</ns0:notes>
</file>

<file path=ppt/notesSlides/notesSlide15.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18</ns1:t>
            </ns1:fld>
            <ns1:endParaRPr lang="en-US"/>
          </ns1:p>
        </ns0:txBody>
      </ns0:sp>
    </ns0:spTree>
    <ns0:extLst>
      <ns0:ext uri="{BB962C8B-B14F-4D97-AF65-F5344CB8AC3E}">
        <ns2:creationId val="1024086991"/>
      </ns0:ext>
    </ns0:extLst>
  </ns0:cSld>
  <ns0:clrMapOvr>
    <ns1:masterClrMapping/>
  </ns0:clrMapOvr>
</ns0:notes>
</file>

<file path=ppt/notesSlides/notesSlide16.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19</ns1:t>
            </ns1:fld>
            <ns1:endParaRPr lang="en-US"/>
          </ns1:p>
        </ns0:txBody>
      </ns0:sp>
    </ns0:spTree>
    <ns0:extLst>
      <ns0:ext uri="{BB962C8B-B14F-4D97-AF65-F5344CB8AC3E}">
        <ns2:creationId val="1024086991"/>
      </ns0:ext>
    </ns0:extLst>
  </ns0:cSld>
  <ns0:clrMapOvr>
    <ns1:masterClrMapping/>
  </ns0:clrMapOvr>
</ns0:notes>
</file>

<file path=ppt/notesSlides/notesSlide17.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endParaRPr lang="en-US" dirty="0"/>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21</ns1:t>
            </ns1:fld>
            <ns1:endParaRPr lang="en-US"/>
          </ns1:p>
        </ns0:txBody>
      </ns0:sp>
    </ns0:spTree>
    <ns0:extLst>
      <ns0:ext uri="{BB962C8B-B14F-4D97-AF65-F5344CB8AC3E}">
        <ns2:creationId val="1024086991"/>
      </ns0:ext>
    </ns0:extLst>
  </ns0:cSld>
  <ns0:clrMapOvr>
    <ns1:masterClrMapping/>
  </ns0:clrMapOvr>
</ns0:notes>
</file>

<file path=ppt/notesSlides/notesSlide18.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This is the 'why us' slide. Authentic story: Sven came to Tihana for advice about her daughter (both moms of 4-year-old girls), and that's how Harmonia was born. Tihana provides clinical credibility; Ivan brings an engineering organisation — he co-founded and runs Gauss (60+ engineers, Osijek and Zagreb, clients in 20 countries, Gauss Box and ORKA ERP, ISO 27001), owns the Gaudeamus gymnasium where the curriculum is AI, programming and XR, and advises the board of the MPR communications agency. Krešimir stays on as technical advisor. Mention that you're building both the team and the advisor bench.</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22</ns1:t>
            </ns1:fld>
            <ns1:endParaRPr lang="en-US"/>
          </ns1:p>
        </ns0:txBody>
      </ns0:sp>
    </ns0:spTree>
    <ns0:extLst>
      <ns0:ext uri="{BB962C8B-B14F-4D97-AF65-F5344CB8AC3E}">
        <ns2:creationId val="3505326844"/>
      </ns0:ext>
    </ns0:extLst>
  </ns0:cSld>
  <ns0:clrMapOvr>
    <ns1:masterClrMapping/>
  </ns0:clrMapOvr>
</ns0:notes>
</file>

<file path=ppt/notesSlides/notesSlide19.xml><?xml version="1.0" encoding="utf-8"?>
<ns0:notes xmlns:ns0="http://schemas.openxmlformats.org/presentationml/2006/main" xmlns:ns1="http://schemas.openxmlformats.org/drawingml/2006/main" xmlns:ns2="http://schemas.microsoft.com/office/powerpoint/2010/main">
  <ns0:cSld>
    <ns0:spTree>
      <ns0:nvGrpSpPr>
        <ns0:cNvPr id="1" name=""/>
        <ns0:cNvGrpSpPr/>
        <ns0:nvPr/>
      </ns0:nvGrpSpPr>
      <ns0:grpSpPr>
        <ns1:xfrm>
          <ns1:off x="0" y="0"/>
          <ns1:ext cx="0" cy="0"/>
          <ns1:chOff x="0" y="0"/>
          <ns1:chExt cx="0" cy="0"/>
        </ns1:xfrm>
      </ns0:grpSpPr>
      <ns0:sp>
        <ns0:nvSpPr>
          <ns0:cNvPr id="2" name="Slide Image Placeholder 1"/>
          <ns0:cNvSpPr>
            <ns1:spLocks noGrp="1" noRot="1" noChangeAspect="1"/>
          </ns0:cNvSpPr>
          <ns0:nvPr>
            <ns0:ph type="sldImg"/>
          </ns0:nvPr>
        </ns0:nvSpPr>
        <ns0:spPr/>
      </ns0:sp>
      <ns0:sp>
        <ns0:nvSpPr>
          <ns0:cNvPr id="3" name="Notes Placeholder 2"/>
          <ns0:cNvSpPr>
            <ns1:spLocks noGrp="1"/>
          </ns0:cNvSpPr>
          <ns0:nvPr>
            <ns0:ph type="body" idx="1"/>
          </ns0:nvPr>
        </ns0:nvSpPr>
        <ns0:spPr/>
        <ns0:txBody>
          <ns1:bodyPr/>
          <ns1:lstStyle/>
          <ns1:p>
            <ns1:r>
              <ns1:rPr lang="en-US" dirty="0"/>
              <ns1:t>Close warmly and clearly: we're looking for a seed partner (€350K, approximate) for the MVP and launch in Croatia/the region. Return to the mission — every parent deserves reliable support. Invite them to talk. The amount is indicative and open to negotiation.</ns1:t>
            </ns1:r>
          </ns1:p>
        </ns0:txBody>
      </ns0:sp>
      <ns0:sp>
        <ns0:nvSpPr>
          <ns0:cNvPr id="4" name="Slide Number Placeholder 3"/>
          <ns0:cNvSpPr>
            <ns1:spLocks noGrp="1"/>
          </ns0:cNvSpPr>
          <ns0:nvPr>
            <ns0:ph type="sldNum" sz="quarter" idx="10"/>
          </ns0:nvPr>
        </ns0:nvSpPr>
        <ns0:spPr/>
        <ns0:txBody>
          <ns1:bodyPr/>
          <ns1:lstStyle/>
          <ns1:p>
            <ns1:fld id="{F7021451-1387-4CA6-816F-3879F97B5CBC}" type="slidenum">
              <ns1:rPr lang="en-US"/>
              <ns1:t>23</ns1:t>
            </ns1:fld>
            <ns1:endParaRPr lang="en-US"/>
          </ns1:p>
        </ns0:txBody>
      </ns0:sp>
    </ns0:spTree>
    <ns0:extLst>
      <ns0:ext uri="{BB962C8B-B14F-4D97-AF65-F5344CB8AC3E}">
        <ns2:creationId val="1024086991"/>
      </ns0:ext>
    </ns0:extLst>
  </ns0:cSld>
  <ns0:clrMapOvr>
    <ns1:masterClrMapping/>
  </ns0:clrMapOvr>
</ns0: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png"/><Relationship Id="rId9" Type="http://schemas.openxmlformats.org/officeDocument/2006/relationships/image" Target="../media/image18.png"/><Relationship Id="rId10"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15.png"/><Relationship Id="rId5"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8.png"/><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8.png"/><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9.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bg>
      <ns0:bgPr>
        <ns1:blipFill dpi="0" rotWithShape="1">
          <ns1:blip ns2:embed="rId3">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2" name="Shape 0"/>
          <ns0:cNvSpPr/>
          <ns0:nvPr/>
        </ns0:nvSpPr>
        <ns0:spPr>
          <ns1:xfrm>
            <ns1:off x="7635240" y="1554480"/>
            <ns1:ext cx="4114800" cy="4526280"/>
          </ns1:xfrm>
          <ns1:prstGeom prst="roundRect">
            <ns1:avLst>
              <ns1:gd name="adj" fmla="val 4889"/>
            </ns1:avLst>
          </ns1:prstGeom>
          <ns1:solidFill>
            <ns1:srgbClr val="DFE7DA"/>
          </ns1:solidFill>
          <ns1:ln/>
          <ns1:effectLst>
            <ns1:outerShdw blurRad="177800" dist="50800" dir="5400000" algn="bl" rotWithShape="0">
              <ns1:srgbClr val="2F3D2B">
                <ns1:alpha val="22000"/>
              </ns1:srgbClr>
            </ns1:outerShdw>
          </ns1:effectLst>
        </ns0:spPr>
        <ns0:txBody>
          <ns1:bodyPr/>
          <ns1:lstStyle/>
          <ns1:p>
            <ns1:endParaRPr lang="hr-HR"/>
          </ns1:p>
        </ns0:txBody>
      </ns0:sp>
      <ns0:pic>
        <ns0:nvPicPr>
          <ns0:cNvPr id="3" name="Image 0" descr="/home/claude/scene_comfort.png"/>
          <ns0:cNvPicPr>
            <ns1:picLocks noChangeAspect="1"/>
          </ns0:cNvPicPr>
          <ns0:nvPr/>
        </ns0:nvPicPr>
        <ns0:blipFill>
          <ns1:blip ns2:embed="rId4"/>
          <ns1:srcRect/>
          <ns1:stretch/>
        </ns0:blipFill>
        <ns0:spPr>
          <ns1:xfrm>
            <ns1:off x="7818120" y="2148840"/>
            <ns1:ext cx="3749040" cy="3749040"/>
          </ns1:xfrm>
          <ns1:prstGeom prst="rect">
            <ns1:avLst/>
          </ns1:prstGeom>
        </ns0:spPr>
      </ns0:pic>
      <ns0:pic>
        <ns0:nvPicPr>
          <ns0:cNvPr id="4" name="Image 1" descr="/home/claude/motif_cream.png"/>
          <ns0:cNvPicPr>
            <ns1:picLocks noChangeAspect="1"/>
          </ns0:cNvPicPr>
          <ns0:nvPr/>
        </ns0:nvPicPr>
        <ns0:blipFill>
          <ns1:blip ns2:embed="rId5">
            <ns1:alphaModFix amt="10000"/>
          </ns1:blip>
          <ns1:stretch>
            <ns1:fillRect/>
          </ns1:stretch>
        </ns0:blipFill>
        <ns0:spPr>
          <ns1:xfrm>
            <ns1:off x="1937457" y="-196706"/>
            <ns1:ext cx="14275164" cy="7662379"/>
          </ns1:xfrm>
          <ns1:prstGeom prst="rect">
            <ns1:avLst/>
          </ns1:prstGeom>
        </ns0:spPr>
      </ns0:pic>
      <ns0:pic>
        <ns0:nvPicPr>
          <ns0:cNvPr id="5" name="Image 2" descr="/home/claude/deck_logos/lockup_sage.png"/>
          <ns0:cNvPicPr>
            <ns1:picLocks noChangeAspect="1"/>
          </ns0:cNvPicPr>
          <ns0:nvPr/>
        </ns0:nvPicPr>
        <ns0:blipFill>
          <ns1:blip ns2:embed="rId6"/>
          <ns1:stretch>
            <ns1:fillRect/>
          </ns1:stretch>
        </ns0:blipFill>
        <ns0:spPr>
          <ns1:xfrm>
            <ns1:off x="465933" y="583367"/>
            <ns1:ext cx="2088201" cy="1174613"/>
          </ns1:xfrm>
          <ns1:prstGeom prst="rect">
            <ns1:avLst/>
          </ns1:prstGeom>
        </ns0:spPr>
      </ns0:pic>
      <ns0:sp>
        <ns0:nvSpPr>
          <ns0:cNvPr id="6" name="Text 1"/>
          <ns0:cNvSpPr/>
          <ns0:nvPr/>
        </ns0:nvSpPr>
        <ns0:spPr>
          <ns1:xfrm>
            <ns1:off x="897276" y="2538052"/>
            <ns1:ext cx="6766560" cy="868680"/>
          </ns1:xfrm>
          <ns1:prstGeom prst="rect">
            <ns1:avLst/>
          </ns1:prstGeom>
          <ns1:noFill/>
          <ns1:ln/>
        </ns0:spPr>
        <ns0:txBody>
          <ns1:bodyPr wrap="square" rtlCol="0" anchor="ctr"/>
          <ns1:lstStyle/>
          <ns1:p>
            <ns1:pPr marL="0" indent="0" algn="l">
              <ns1:buNone/>
            </ns1:pPr>
            <ns1:r>
              <ns1:rPr lang="hr-HR" sz="4400" b="1" dirty="0">
                <ns1:solidFill>
                  <ns1:srgbClr val="EDF3E6"/>
                </ns1:solidFill>
                <ns1:latin typeface="Nunito" pitchFamily="34" charset="0"/>
              </ns1:rPr>
              <ns1:t>The digital parenting expert that truly knows your family</ns1:t>
            </ns1:r>
            <ns1:endParaRPr lang="en-US" sz="4400" dirty="0"/>
          </ns1:p>
        </ns0:txBody>
      </ns0:sp>
      <ns0:sp>
        <ns0:nvSpPr>
          <ns0:cNvPr id="9" name="Text 4"/>
          <ns0:cNvSpPr/>
          <ns0:nvPr/>
        </ns0:nvSpPr>
        <ns0:spPr>
          <ns1:xfrm>
            <ns1:off x="914400" y="5769320"/>
            <ns1:ext cx="6400800" cy="365760"/>
          </ns1:xfrm>
          <ns1:prstGeom prst="rect">
            <ns1:avLst/>
          </ns1:prstGeom>
          <ns1:noFill/>
          <ns1:ln/>
        </ns0:spPr>
        <ns0:txBody>
          <ns1:bodyPr wrap="square" rtlCol="0" anchor="ctr"/>
          <ns1:lstStyle/>
          <ns1:p>
            <ns1:pPr marL="0" indent="0">
              <ns1:buNone/>
            </ns1:pPr>
            <ns1:r>
              <ns1:rPr lang="en-US" sz="1300" kern="0" spc="200" dirty="0">
                <ns1:solidFill>
                  <ns1:srgbClr val="9ABEA3"/>
                </ns1:solidFill>
                <ns1:latin typeface="Nunito" pitchFamily="34" charset="0"/>
                <ns1:ea typeface="Nunito" pitchFamily="34" charset="-122"/>
                <ns1:cs typeface="Nunito" pitchFamily="34" charset="-120"/>
              </ns1:rPr>
              <ns1:t>Investment pitch  ·  Seed round  ·  2026</ns1:t>
            </ns1:r>
            <ns1:endParaRPr lang="en-US" sz="1300" dirty="0"/>
          </ns1:p>
        </ns0:txBody>
      </ns0:sp>
    </ns0:spTree>
  </ns0:cSld>
  <ns0:clrMapOvr>
    <ns1:masterClrMapping/>
  </ns0:clrMapOvr>
</ns0:sld>
</file>

<file path=ppt/slides/slide2.xml><?xml version="1.0" encoding="utf-8"?>
<ns0:sld xmlns:ns0="http://schemas.openxmlformats.org/presentationml/2006/main" xmlns:ns1="http://schemas.openxmlformats.org/drawingml/2006/main" xmlns:ns2="http://schemas.openxmlformats.org/officeDocument/2006/relationships">
  <ns0:cSld name="Slide 2">
    <ns0:bg>
      <ns0:bgPr>
        <ns1:solidFill>
          <ns1:srgbClr val="EDF3E6"/>
        </ns1:solidFill>
        <ns1:effectLst/>
      </ns0:bgPr>
    </ns0:bg>
    <ns0:spTree>
      <ns0:nvGrpSpPr>
        <ns0:cNvPr id="1" name=""/>
        <ns0:cNvGrpSpPr/>
        <ns0:nvPr/>
      </ns0:nvGrpSpPr>
      <ns0:grpSpPr>
        <ns1:xfrm>
          <ns1:off x="0" y="0"/>
          <ns1:ext cx="0" cy="0"/>
          <ns1:chOff x="0" y="0"/>
          <ns1:chExt cx="0" cy="0"/>
        </ns1:xfrm>
      </ns0:grpSpPr>
      <ns0:sp>
        <ns0:nvSpPr>
          <ns0:cNvPr id="2" name="Text 0"/>
          <ns0:cNvSpPr/>
          <ns0:nvPr/>
        </ns0:nvSpPr>
        <ns0:spPr>
          <ns1:xfrm>
            <ns1:off x="822960" y="640080"/>
            <ns1:ext cx="5486400" cy="274320"/>
          </ns1:xfrm>
          <ns1:prstGeom prst="rect">
            <ns1:avLst/>
          </ns1:prstGeom>
          <ns1:noFill/>
          <ns1:ln/>
        </ns0:spPr>
        <ns0:txBody>
          <ns1:bodyPr wrap="square" rtlCol="0" anchor="ctr"/>
          <ns1:lstStyle/>
          <ns1:p>
            <ns1:pPr marL="0" indent="0" algn="l">
              <ns1:buNone/>
            </ns1:pPr>
            <ns1:r>
              <ns1:rPr lang="en-US" sz="1200" b="1" kern="0" spc="300" dirty="0">
                <ns1:solidFill>
                  <ns1:srgbClr val="C68468"/>
                </ns1:solidFill>
                <ns1:latin typeface="Nunito" pitchFamily="34" charset="0"/>
                <ns1:ea typeface="Nunito" pitchFamily="34" charset="-122"/>
                <ns1:cs typeface="Nunito" pitchFamily="34" charset="-120"/>
              </ns1:rPr>
              <ns1:t>PROBLEM</ns1:t>
            </ns1:r>
            <ns1:endParaRPr lang="en-US" sz="1200" dirty="0"/>
          </ns1:p>
        </ns0:txBody>
      </ns0:sp>
      <ns0:sp>
        <ns0:nvSpPr>
          <ns0:cNvPr id="3" name="Text 1"/>
          <ns0:cNvSpPr/>
          <ns0:nvPr/>
        </ns0:nvSpPr>
        <ns0:spPr>
          <ns1:xfrm>
            <ns1:off x="574485" y="1043208"/>
            <ns1:ext cx="10515600" cy="1097280"/>
          </ns1:xfrm>
          <ns1:prstGeom prst="rect">
            <ns1:avLst/>
          </ns1:prstGeom>
          <ns1:noFill/>
          <ns1:ln/>
        </ns0:spPr>
        <ns0:txBody>
          <ns1:bodyPr wrap="square" rtlCol="0" anchor="ctr"/>
          <ns1:lstStyle/>
          <ns1:p>
            <ns1:pPr marL="0" indent="0">
              <ns1:lnSpc>
                <ns1:spcPct val="105000"/>
              </ns1:lnSpc>
              <ns1:buNone/>
            </ns1:pPr>
            <ns1:r>
              <ns1:rPr lang="en-US" sz="2800" b="1" dirty="0">
                <ns1:solidFill>
                  <ns1:srgbClr val="2F3D2B"/>
                </ns1:solidFill>
                <ns1:latin typeface="Nunito" pitchFamily="34" charset="0"/>
                <ns1:ea typeface="Nunito" pitchFamily="34" charset="-122"/>
                <ns1:cs typeface="Nunito" pitchFamily="34" charset="-120"/>
              </ns1:rPr>
              <ns1:t>Parents don't fail the knowledge test</ns1:t>
            </ns1:r>
            <ns1:r>
              <ns1:rPr lang="hr-HR" sz="2800" b="1" dirty="0">
                <ns1:solidFill>
                  <ns1:srgbClr val="2F3D2B"/>
                </ns1:solidFill>
                <ns1:latin typeface="Nunito" pitchFamily="34" charset="0"/>
                <ns1:ea typeface="Nunito" pitchFamily="34" charset="-122"/>
                <ns1:cs typeface="Nunito" pitchFamily="34" charset="-120"/>
              </ns1:rPr>
              <ns1:t>.</ns1:t>
            </ns1:r>
            <ns1:r>
              <ns1:rPr lang="en-US" sz="2800" b="1" dirty="0">
                <ns1:solidFill>
                  <ns1:srgbClr val="2F3D2B"/>
                </ns1:solidFill>
                <ns1:latin typeface="Nunito" pitchFamily="34" charset="0"/>
                <ns1:ea typeface="Nunito" pitchFamily="34" charset="-122"/>
                <ns1:cs typeface="Nunito" pitchFamily="34" charset="-120"/>
              </ns1:rPr>
              <ns1:t> </ns1:t>
            </ns1:r>
            <ns1:r>
              <ns1:rPr lang="hr-HR" sz="2800" b="1" dirty="0">
                <ns1:solidFill>
                  <ns1:srgbClr val="2F3D2B"/>
                </ns1:solidFill>
                <ns1:latin typeface="Nunito" pitchFamily="34" charset="0"/>
                <ns1:ea typeface="Nunito" pitchFamily="34" charset="-122"/>
                <ns1:cs typeface="Nunito" pitchFamily="34" charset="-120"/>
              </ns1:rPr>
              <ns1:t>T</ns1:t>
            </ns1:r>
            <ns1:r>
              <ns1:rPr lang="en-US" sz="2800" b="1" dirty="0">
                <ns1:solidFill>
                  <ns1:srgbClr val="2F3D2B"/>
                </ns1:solidFill>
                <ns1:latin typeface="Nunito" pitchFamily="34" charset="0"/>
                <ns1:ea typeface="Nunito" pitchFamily="34" charset="-122"/>
                <ns1:cs typeface="Nunito" pitchFamily="34" charset="-120"/>
              </ns1:rPr>
              <ns1:t>hey fail the capacity test. </ns1:t>
            </ns1:r>
            <ns1:r>
              <ns1:rPr lang="en-US" sz="2800" b="1" dirty="0" err="1">
                <ns1:solidFill>
                  <ns1:srgbClr val="2F3D2B"/>
                </ns1:solidFill>
                <ns1:latin typeface="Nunito" pitchFamily="34" charset="0"/>
                <ns1:ea typeface="Nunito" pitchFamily="34" charset="-122"/>
                <ns1:cs typeface="Nunito" pitchFamily="34" charset="-120"/>
              </ns1:rPr>
              <ns1:t>The main trigger is exhaustion, not ignorance (UNICEF, 2025).</ns1:t>
            </ns1:r>
            <ns1:endParaRPr lang="en-US" sz="2800" dirty="0"/>
          </ns1:p>
        </ns0:txBody>
      </ns0:sp>
      <ns0:sp>
        <ns0:nvSpPr>
          <ns0:cNvPr id="4" name="Shape 2"/>
          <ns0:cNvSpPr/>
          <ns0:nvPr/>
        </ns0:nvSpPr>
        <ns0:spPr>
          <ns1:xfrm>
            <ns1:off x="574485" y="2570256"/>
            <ns1:ext cx="5257800" cy="1783080"/>
          </ns1:xfrm>
          <ns1:prstGeom prst="roundRect">
            <ns1:avLst>
              <ns1:gd name="adj" fmla="val 7179"/>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5" name="Shape 3"/>
          <ns0:cNvSpPr/>
          <ns0:nvPr/>
        </ns0:nvSpPr>
        <ns0:spPr>
          <ns1:xfrm>
            <ns1:off x="894525" y="2954304"/>
            <ns1:ext cx="868680" cy="868680"/>
          </ns1:xfrm>
          <ns1:prstGeom prst="ellipse">
            <ns1:avLst/>
          </ns1:prstGeom>
          <ns1:solidFill>
            <ns1:srgbClr val="DFE7DA"/>
          </ns1:solidFill>
          <ns1:ln/>
        </ns0:spPr>
        <ns0:txBody>
          <ns1:bodyPr/>
          <ns1:lstStyle/>
          <ns1:p>
            <ns1:endParaRPr lang="hr-HR"/>
          </ns1:p>
        </ns0:txBody>
      </ns0:sp>
      <ns0:pic>
        <ns0:nvPicPr>
          <ns0:cNvPr id="6" name="Image 0" descr="/home/claude/ic_question.png"/>
          <ns0:cNvPicPr>
            <ns1:picLocks noChangeAspect="1"/>
          </ns0:cNvPicPr>
          <ns0:nvPr/>
        </ns0:nvPicPr>
        <ns0:blipFill>
          <ns1:blip ns2:embed="rId3"/>
          <ns1:stretch>
            <ns1:fillRect/>
          </ns1:stretch>
        </ns0:blipFill>
        <ns0:spPr>
          <ns1:xfrm>
            <ns1:off x="1111695" y="3171474"/>
            <ns1:ext cx="434340" cy="434340"/>
          </ns1:xfrm>
          <ns1:prstGeom prst="rect">
            <ns1:avLst/>
          </ns1:prstGeom>
        </ns0:spPr>
      </ns0:pic>
      <ns0:sp>
        <ns0:nvSpPr>
          <ns0:cNvPr id="7" name="Text 4"/>
          <ns0:cNvSpPr/>
          <ns0:nvPr/>
        </ns0:nvSpPr>
        <ns0:spPr>
          <ns1:xfrm>
            <ns1:off x="1946085" y="2881152"/>
            <ns1:ext cx="3611880" cy="502920"/>
          </ns1:xfrm>
          <ns1:prstGeom prst="rect">
            <ns1:avLst/>
          </ns1:prstGeom>
          <ns1:noFill/>
          <ns1:ln/>
        </ns0:spPr>
        <ns0:txBody>
          <ns1:bodyPr wrap="square" rtlCol="0" anchor="ctr"/>
          <ns1:lstStyle/>
          <ns1:p>
            <ns1:pPr marL="0" indent="0">
              <ns1:buNone/>
            </ns1:pPr>
            <ns1:r>
              <ns1:rPr lang="en-US" sz="1800" b="1" dirty="0">
                <ns1:solidFill>
                  <ns1:srgbClr val="2F3D2B"/>
                </ns1:solidFill>
                <ns1:latin typeface="Nunito" pitchFamily="34" charset="0"/>
                <ns1:ea typeface="Nunito" pitchFamily="34" charset="-122"/>
                <ns1:cs typeface="Nunito" pitchFamily="34" charset="-120"/>
              </ns1:rPr>
              <ns1:t>Information overload</ns1:t>
            </ns1:r>
            <ns1:endParaRPr lang="en-US" sz="1800" dirty="0"/>
          </ns1:p>
        </ns0:txBody>
      </ns0:sp>
      <ns0:sp>
        <ns0:nvSpPr>
          <ns0:cNvPr id="8" name="Text 5"/>
          <ns0:cNvSpPr/>
          <ns0:nvPr/>
        </ns0:nvSpPr>
        <ns0:spPr>
          <ns1:xfrm>
            <ns1:off x="1946085" y="3356640"/>
            <ns1:ext cx="3657600" cy="868680"/>
          </ns1:xfrm>
          <ns1:prstGeom prst="rect">
            <ns1:avLst/>
          </ns1:prstGeom>
          <ns1:noFill/>
          <ns1:ln/>
        </ns0:spPr>
        <ns0:txBody>
          <ns1:bodyPr wrap="square" rtlCol="0" anchor="ctr"/>
          <ns1:lstStyle/>
          <ns1:p>
            <ns1:pPr marL="0" indent="0">
              <ns1:lnSpc>
                <ns1:spcPct val="108000"/>
              </ns1:lnSpc>
              <ns1:buNone/>
            </ns1:pPr>
            <ns1:r>
              <ns1:rPr lang="hr-HR" sz="1350" dirty="0">
                <ns1:solidFill>
                  <ns1:srgbClr val="63755A"/>
                </ns1:solidFill>
                <ns1:latin typeface="Nunito" pitchFamily="34" charset="0"/>
                <ns1:ea typeface="Nunito" pitchFamily="34" charset="-122"/>
                <ns1:cs typeface="Nunito" pitchFamily="34" charset="-120"/>
              </ns1:rPr>
              <ns1:t>Digital </ns1:t>
            </ns1:r>
            <ns1:r>
              <ns1:rPr lang="hr-HR" sz="1350" dirty="0" err="1">
                <ns1:solidFill>
                  <ns1:srgbClr val="63755A"/>
                </ns1:solidFill>
                <ns1:latin typeface="Nunito" pitchFamily="34" charset="0"/>
                <ns1:ea typeface="Nunito" pitchFamily="34" charset="-122"/>
                <ns1:cs typeface="Nunito" pitchFamily="34" charset="-120"/>
              </ns1:rPr>
              <ns1:t>overload</ns1:t>
            </ns1:r>
            <ns1:r>
              <ns1:rPr lang="hr-HR" sz="1350" dirty="0">
                <ns1:solidFill>
                  <ns1:srgbClr val="63755A"/>
                </ns1:solidFill>
                <ns1:latin typeface="Nunito" pitchFamily="34" charset="0"/>
                <ns1:ea typeface="Nunito" pitchFamily="34" charset="-122"/>
                <ns1:cs typeface="Nunito" pitchFamily="34" charset="-120"/>
              </ns1:rPr>
              <ns1:t>. AI, Google, forums, and social media often give conflicting or generic advice.</ns1:t>
            </ns1:r>
            <ns1:endParaRPr lang="en-US" sz="1350" dirty="0"/>
          </ns1:p>
        </ns0:txBody>
      </ns0:sp>
      <ns0:sp>
        <ns0:nvSpPr>
          <ns0:cNvPr id="9" name="Shape 6"/>
          <ns0:cNvSpPr/>
          <ns0:nvPr/>
        </ns0:nvSpPr>
        <ns0:spPr>
          <ns1:xfrm>
            <ns1:off x="6335205" y="2570256"/>
            <ns1:ext cx="5257800" cy="1783080"/>
          </ns1:xfrm>
          <ns1:prstGeom prst="roundRect">
            <ns1:avLst>
              <ns1:gd name="adj" fmla="val 7179"/>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10" name="Shape 7"/>
          <ns0:cNvSpPr/>
          <ns0:nvPr/>
        </ns0:nvSpPr>
        <ns0:spPr>
          <ns1:xfrm>
            <ns1:off x="6655245" y="2954304"/>
            <ns1:ext cx="868680" cy="868680"/>
          </ns1:xfrm>
          <ns1:prstGeom prst="ellipse">
            <ns1:avLst/>
          </ns1:prstGeom>
          <ns1:solidFill>
            <ns1:srgbClr val="DFE7DA"/>
          </ns1:solidFill>
          <ns1:ln/>
        </ns0:spPr>
        <ns0:txBody>
          <ns1:bodyPr/>
          <ns1:lstStyle/>
          <ns1:p>
            <ns1:endParaRPr lang="hr-HR"/>
          </ns1:p>
        </ns0:txBody>
      </ns0:sp>
      <ns0:pic>
        <ns0:nvPicPr>
          <ns0:cNvPr id="11" name="Image 1" descr="/home/claude/ic_clock.png"/>
          <ns0:cNvPicPr>
            <ns1:picLocks noChangeAspect="1"/>
          </ns0:cNvPicPr>
          <ns0:nvPr/>
        </ns0:nvPicPr>
        <ns0:blipFill>
          <ns1:blip ns2:embed="rId4"/>
          <ns1:stretch>
            <ns1:fillRect/>
          </ns1:stretch>
        </ns0:blipFill>
        <ns0:spPr>
          <ns1:xfrm>
            <ns1:off x="6872415" y="3171474"/>
            <ns1:ext cx="434340" cy="434340"/>
          </ns1:xfrm>
          <ns1:prstGeom prst="rect">
            <ns1:avLst/>
          </ns1:prstGeom>
        </ns0:spPr>
      </ns0:pic>
      <ns0:sp>
        <ns0:nvSpPr>
          <ns0:cNvPr id="12" name="Text 8"/>
          <ns0:cNvSpPr/>
          <ns0:nvPr/>
        </ns0:nvSpPr>
        <ns0:spPr>
          <ns1:xfrm>
            <ns1:off x="7706805" y="2881152"/>
            <ns1:ext cx="3611880" cy="502920"/>
          </ns1:xfrm>
          <ns1:prstGeom prst="rect">
            <ns1:avLst/>
          </ns1:prstGeom>
          <ns1:noFill/>
          <ns1:ln/>
        </ns0:spPr>
        <ns0:txBody>
          <ns1:bodyPr wrap="square" rtlCol="0" anchor="ctr"/>
          <ns1:lstStyle/>
          <ns1:p>
            <ns1:pPr marL="0" indent="0">
              <ns1:buNone/>
            </ns1:pPr>
            <ns1:r>
              <ns1:rPr lang="en-US" sz="1800" b="1" dirty="0">
                <ns1:solidFill>
                  <ns1:srgbClr val="2F3D2B"/>
                </ns1:solidFill>
                <ns1:latin typeface="Nunito" pitchFamily="34" charset="0"/>
                <ns1:ea typeface="Nunito" pitchFamily="34" charset="-122"/>
                <ns1:cs typeface="Nunito" pitchFamily="34" charset="-120"/>
              </ns1:rPr>
              <ns1:t>Help arrives too late</ns1:t>
            </ns1:r>
            <ns1:endParaRPr lang="en-US" sz="1800" dirty="0"/>
          </ns1:p>
        </ns0:txBody>
      </ns0:sp>
      <ns0:sp>
        <ns0:nvSpPr>
          <ns0:cNvPr id="13" name="Text 9"/>
          <ns0:cNvSpPr/>
          <ns0:nvPr/>
        </ns0:nvSpPr>
        <ns0:spPr>
          <ns1:xfrm>
            <ns1:off x="7706805" y="3356640"/>
            <ns1:ext cx="3657600" cy="868680"/>
          </ns1:xfrm>
          <ns1:prstGeom prst="rect">
            <ns1:avLst/>
          </ns1:prstGeom>
          <ns1:noFill/>
          <ns1:ln/>
        </ns0:spPr>
        <ns0:txBody>
          <ns1:bodyPr wrap="square" rtlCol="0" anchor="ctr"/>
          <ns1:lstStyle/>
          <ns1:p>
            <ns1:pPr marL="0" indent="0">
              <ns1:lnSpc>
                <ns1:spcPct val="108000"/>
              </ns1:lnSpc>
              <ns1:buNone/>
            </ns1:pPr>
            <ns1:r>
              <ns1:rPr lang="en-US" sz="1350" dirty="0">
                <ns1:solidFill>
                  <ns1:srgbClr val="63755A"/>
                </ns1:solidFill>
                <ns1:latin typeface="Nunito" pitchFamily="34" charset="0"/>
                <ns1:ea typeface="Nunito" pitchFamily="34" charset="-122"/>
                <ns1:cs typeface="Nunito" pitchFamily="34" charset="-120"/>
              </ns1:rPr>
              <ns1:t>An expert is available in a week or more, for a minimum of €60. The meltdown is happening now, in the store.</ns1:t>
            </ns1:r>
            <ns1:endParaRPr lang="en-US" sz="1350" dirty="0"/>
          </ns1:p>
        </ns0:txBody>
      </ns0:sp>
      <ns0:sp>
        <ns0:nvSpPr>
          <ns0:cNvPr id="14" name="Shape 10"/>
          <ns0:cNvSpPr/>
          <ns0:nvPr/>
        </ns0:nvSpPr>
        <ns0:spPr>
          <ns1:xfrm>
            <ns1:off x="574485" y="4673376"/>
            <ns1:ext cx="5257800" cy="1783080"/>
          </ns1:xfrm>
          <ns1:prstGeom prst="roundRect">
            <ns1:avLst>
              <ns1:gd name="adj" fmla="val 7179"/>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15" name="Shape 11"/>
          <ns0:cNvSpPr/>
          <ns0:nvPr/>
        </ns0:nvSpPr>
        <ns0:spPr>
          <ns1:xfrm>
            <ns1:off x="894525" y="5057424"/>
            <ns1:ext cx="868680" cy="868680"/>
          </ns1:xfrm>
          <ns1:prstGeom prst="ellipse">
            <ns1:avLst/>
          </ns1:prstGeom>
          <ns1:solidFill>
            <ns1:srgbClr val="DFE7DA"/>
          </ns1:solidFill>
          <ns1:ln/>
        </ns0:spPr>
        <ns0:txBody>
          <ns1:bodyPr/>
          <ns1:lstStyle/>
          <ns1:p>
            <ns1:endParaRPr lang="hr-HR"/>
          </ns1:p>
        </ns0:txBody>
      </ns0:sp>
      <ns0:pic>
        <ns0:nvPicPr>
          <ns0:cNvPr id="16" name="Image 2" descr="/home/claude/ic_search.png"/>
          <ns0:cNvPicPr>
            <ns1:picLocks noChangeAspect="1"/>
          </ns0:cNvPicPr>
          <ns0:nvPr/>
        </ns0:nvPicPr>
        <ns0:blipFill>
          <ns1:blip ns2:embed="rId5"/>
          <ns1:stretch>
            <ns1:fillRect/>
          </ns1:stretch>
        </ns0:blipFill>
        <ns0:spPr>
          <ns1:xfrm>
            <ns1:off x="1111695" y="5274594"/>
            <ns1:ext cx="434340" cy="434340"/>
          </ns1:xfrm>
          <ns1:prstGeom prst="rect">
            <ns1:avLst/>
          </ns1:prstGeom>
        </ns0:spPr>
      </ns0:pic>
      <ns0:sp>
        <ns0:nvSpPr>
          <ns0:cNvPr id="17" name="Text 12"/>
          <ns0:cNvSpPr/>
          <ns0:nvPr/>
        </ns0:nvSpPr>
        <ns0:spPr>
          <ns1:xfrm>
            <ns1:off x="1946085" y="4984272"/>
            <ns1:ext cx="3611880" cy="502920"/>
          </ns1:xfrm>
          <ns1:prstGeom prst="rect">
            <ns1:avLst/>
          </ns1:prstGeom>
          <ns1:noFill/>
          <ns1:ln/>
        </ns0:spPr>
        <ns0:txBody>
          <ns1:bodyPr wrap="square" rtlCol="0" anchor="ctr"/>
          <ns1:lstStyle/>
          <ns1:p>
            <ns1:pPr marL="0" indent="0">
              <ns1:buNone/>
            </ns1:pPr>
            <ns1:r>
              <ns1:rPr lang="en-US" sz="1800" b="1" dirty="0">
                <ns1:solidFill>
                  <ns1:srgbClr val="2F3D2B"/>
                </ns1:solidFill>
                <ns1:latin typeface="Nunito" pitchFamily="34" charset="0"/>
                <ns1:ea typeface="Nunito" pitchFamily="34" charset="-122"/>
                <ns1:cs typeface="Nunito" pitchFamily="34" charset="-120"/>
              </ns1:rPr>
              <ns1:t>Generic, not personal</ns1:t>
            </ns1:r>
            <ns1:endParaRPr lang="en-US" sz="1800" dirty="0"/>
          </ns1:p>
        </ns0:txBody>
      </ns0:sp>
      <ns0:sp>
        <ns0:nvSpPr>
          <ns0:cNvPr id="18" name="Text 13"/>
          <ns0:cNvSpPr/>
          <ns0:nvPr/>
        </ns0:nvSpPr>
        <ns0:spPr>
          <ns1:xfrm>
            <ns1:off x="1946085" y="5459760"/>
            <ns1:ext cx="3657600" cy="868680"/>
          </ns1:xfrm>
          <ns1:prstGeom prst="rect">
            <ns1:avLst/>
          </ns1:prstGeom>
          <ns1:noFill/>
          <ns1:ln/>
        </ns0:spPr>
        <ns0:txBody>
          <ns1:bodyPr wrap="square" rtlCol="0" anchor="ctr"/>
          <ns1:lstStyle/>
          <ns1:p>
            <ns1:pPr marL="0" indent="0">
              <ns1:lnSpc>
                <ns1:spcPct val="108000"/>
              </ns1:lnSpc>
              <ns1:buNone/>
            </ns1:pPr>
            <ns1:r>
              <ns1:rPr lang="en-US" sz="1350" dirty="0">
                <ns1:solidFill>
                  <ns1:srgbClr val="63755A"/>
                </ns1:solidFill>
                <ns1:latin typeface="Nunito" pitchFamily="34" charset="0"/>
                <ns1:ea typeface="Nunito" pitchFamily="34" charset="-122"/>
                <ns1:cs typeface="Nunito" pitchFamily="34" charset="-120"/>
              </ns1:rPr>
              <ns1:t>“One-size-fits-all” advice doesn't account for the child's age, temperament, or specific situation.</ns1:t>
            </ns1:r>
            <ns1:endParaRPr lang="en-US" sz="1350" dirty="0"/>
          </ns1:p>
        </ns0:txBody>
      </ns0:sp>
      <ns0:sp>
        <ns0:nvSpPr>
          <ns0:cNvPr id="19" name="Shape 14"/>
          <ns0:cNvSpPr/>
          <ns0:nvPr/>
        </ns0:nvSpPr>
        <ns0:spPr>
          <ns1:xfrm>
            <ns1:off x="6335205" y="4673376"/>
            <ns1:ext cx="5257800" cy="1783080"/>
          </ns1:xfrm>
          <ns1:prstGeom prst="roundRect">
            <ns1:avLst>
              <ns1:gd name="adj" fmla="val 7179"/>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20" name="Shape 15"/>
          <ns0:cNvSpPr/>
          <ns0:nvPr/>
        </ns0:nvSpPr>
        <ns0:spPr>
          <ns1:xfrm>
            <ns1:off x="6655245" y="5057424"/>
            <ns1:ext cx="868680" cy="868680"/>
          </ns1:xfrm>
          <ns1:prstGeom prst="ellipse">
            <ns1:avLst/>
          </ns1:prstGeom>
          <ns1:solidFill>
            <ns1:srgbClr val="DFE7DA"/>
          </ns1:solidFill>
          <ns1:ln/>
        </ns0:spPr>
        <ns0:txBody>
          <ns1:bodyPr/>
          <ns1:lstStyle/>
          <ns1:p>
            <ns1:endParaRPr lang="hr-HR"/>
          </ns1:p>
        </ns0:txBody>
      </ns0:sp>
      <ns0:pic>
        <ns0:nvPicPr>
          <ns0:cNvPr id="21" name="Image 3" descr="/home/claude/ic_frown.png"/>
          <ns0:cNvPicPr>
            <ns1:picLocks noChangeAspect="1"/>
          </ns0:cNvPicPr>
          <ns0:nvPr/>
        </ns0:nvPicPr>
        <ns0:blipFill>
          <ns1:blip ns2:embed="rId6"/>
          <ns1:stretch>
            <ns1:fillRect/>
          </ns1:stretch>
        </ns0:blipFill>
        <ns0:spPr>
          <ns1:xfrm>
            <ns1:off x="6872415" y="5274594"/>
            <ns1:ext cx="434340" cy="434340"/>
          </ns1:xfrm>
          <ns1:prstGeom prst="rect">
            <ns1:avLst/>
          </ns1:prstGeom>
        </ns0:spPr>
      </ns0:pic>
      <ns0:sp>
        <ns0:nvSpPr>
          <ns0:cNvPr id="22" name="Text 16"/>
          <ns0:cNvSpPr/>
          <ns0:nvPr/>
        </ns0:nvSpPr>
        <ns0:spPr>
          <ns1:xfrm>
            <ns1:off x="7706805" y="4984272"/>
            <ns1:ext cx="3611880" cy="502920"/>
          </ns1:xfrm>
          <ns1:prstGeom prst="rect">
            <ns1:avLst/>
          </ns1:prstGeom>
          <ns1:noFill/>
          <ns1:ln/>
        </ns0:spPr>
        <ns0:txBody>
          <ns1:bodyPr wrap="square" rtlCol="0" anchor="ctr"/>
          <ns1:lstStyle/>
          <ns1:p>
            <ns1:pPr marL="0" indent="0">
              <ns1:buNone/>
            </ns1:pPr>
            <ns1:r>
              <ns1:rPr lang="hr-HR" sz="1800" b="1" dirty="0">
                <ns1:solidFill>
                  <ns1:srgbClr val="2F3D2B"/>
                </ns1:solidFill>
                <ns1:latin typeface="Nunito" pitchFamily="34" charset="0"/>
                <ns1:ea typeface="Nunito" pitchFamily="34" charset="-122"/>
                <ns1:cs typeface="Nunito" pitchFamily="34" charset="-120"/>
              </ns1:rPr>
              <ns1:t>Capacity, not knowledge</ns1:t>
            </ns1:r>
            <ns1:endParaRPr lang="en-US" sz="1800" dirty="0"/>
          </ns1:p>
        </ns0:txBody>
      </ns0:sp>
      <ns0:sp>
        <ns0:nvSpPr>
          <ns0:cNvPr id="23" name="Text 17"/>
          <ns0:cNvSpPr/>
          <ns0:nvPr/>
        </ns0:nvSpPr>
        <ns0:spPr>
          <ns1:xfrm>
            <ns1:off x="7706805" y="5459760"/>
            <ns1:ext cx="3657600" cy="868680"/>
          </ns1:xfrm>
          <ns1:prstGeom prst="rect">
            <ns1:avLst/>
          </ns1:prstGeom>
          <ns1:noFill/>
          <ns1:ln/>
        </ns0:spPr>
        <ns0:txBody>
          <ns1:bodyPr wrap="square" rtlCol="0" anchor="ctr"/>
          <ns1:lstStyle/>
          <ns1:p>
            <ns1:pPr marL="0" indent="0">
              <ns1:lnSpc>
                <ns1:spcPct val="108000"/>
              </ns1:lnSpc>
              <ns1:buNone/>
            </ns1:pPr>
            <ns1:r>
              <ns1:rPr lang="hr-HR" sz="1350" dirty="0">
                <ns1:solidFill>
                  <ns1:srgbClr val="63755A"/>
                </ns1:solidFill>
                <ns1:latin typeface="Nunito" pitchFamily="34" charset="0"/>
                <ns1:ea typeface="Nunito" pitchFamily="34" charset="-122"/>
                <ns1:cs typeface="Nunito" pitchFamily="34" charset="-120"/>
              </ns1:rPr>
              <ns1:t>Without adequate support, parents of more challenging children lose confidence </ns1:t>
            </ns1:r>
            <ns1:endParaRPr lang="en-US" sz="1350" dirty="0"/>
          </ns1:p>
        </ns0:txBody>
      </ns0:sp>
      <ns0:pic>
        <ns0:nvPicPr>
          <ns0:cNvPr id="24" name="Image 4" descr="/home/claude/deck_logos/mark_sage.png"/>
          <ns0:cNvPicPr>
            <ns1:picLocks noChangeAspect="1"/>
          </ns0:cNvPicPr>
          <ns0:nvPr/>
        </ns0:nvPicPr>
        <ns0:blipFill>
          <ns1:blip ns2:embed="rId7">
            <ns1:alphaModFix amt="70000"/>
          </ns1:blip>
          <ns1:stretch>
            <ns1:fillRect/>
          </ns1:stretch>
        </ns0:blipFill>
        <ns0:spPr>
          <ns1:xfrm>
            <ns1:off x="11475720" y="6400800"/>
            <ns1:ext cx="292608" cy="292608"/>
          </ns1:xfrm>
          <ns1:prstGeom prst="rect">
            <ns1:avLst/>
          </ns1:prstGeom>
        </ns0:spPr>
      </ns0:pic>
      <ns0:sp>
        <ns0:nvSpPr>
          <ns0:cNvPr id="25" name="Text 18"/>
          <ns0:cNvSpPr/>
          <ns0:nvPr/>
        </ns0:nvSpPr>
        <ns0:spPr>
          <ns1:xfrm>
            <ns1:off x="10972800" y="6400800"/>
            <ns1:ext cx="457200" cy="274320"/>
          </ns1:xfrm>
          <ns1:prstGeom prst="rect">
            <ns1:avLst/>
          </ns1:prstGeom>
          <ns1:noFill/>
          <ns1:ln/>
        </ns0:spPr>
        <ns0:txBody>
          <ns1:bodyPr wrap="square" rtlCol="0" anchor="ctr"/>
          <ns1:lstStyle/>
          <ns1:p>
            <ns1:pPr marL="0" indent="0" algn="r">
              <ns1:buNone/>
            </ns1:pPr>
            <ns1:r>
              <ns1:rPr lang="en-US" sz="900" dirty="0">
                <ns1:solidFill>
                  <ns1:srgbClr val="63755A"/>
                </ns1:solidFill>
                <ns1:latin typeface="Nunito" pitchFamily="34" charset="0"/>
                <ns1:ea typeface="Nunito" pitchFamily="34" charset="-122"/>
                <ns1:cs typeface="Nunito" pitchFamily="34" charset="-120"/>
              </ns1:rPr>
              <ns1:t>02</ns1:t>
            </ns1:r>
            <ns1:endParaRPr lang="en-US" sz="900" dirty="0"/>
          </ns1:p>
        </ns0:txBody>
      </ns0:sp>
    </ns0:spTree>
  </ns0:cSld>
  <ns0:clrMapOvr>
    <ns1:masterClrMapping/>
  </ns0:clrMapOvr>
</ns0:sld>
</file>

<file path=ppt/slides/slide3.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Shape 0"/>
          <ns0:cNvSpPr/>
          <ns0:nvPr/>
        </ns0:nvSpPr>
        <ns0:spPr>
          <ns1:xfrm>
            <ns1:off x="-1280160" y="4937760"/>
            <ns1:ext cx="2926080" cy="2926080"/>
          </ns1:xfrm>
          <ns1:prstGeom prst="ellipse">
            <ns1:avLst/>
          </ns1:prstGeom>
          <ns1:solidFill>
            <ns1:srgbClr val="EAF0E6">
              <ns1:alpha val="70000"/>
            </ns1:srgbClr>
          </ns1:solidFill>
          <ns1:ln/>
        </ns0:spPr>
        <ns0:txBody>
          <ns1:bodyPr/>
          <ns1:lstStyle/>
          <ns1:p>
            <ns1:endParaRPr lang="hr-HR"/>
          </ns1:p>
        </ns0:txBody>
      </ns0:sp>
      <ns0:sp>
        <ns0:nvSpPr>
          <ns0:cNvPr id="3" name="Shape 1"/>
          <ns0:cNvSpPr/>
          <ns0:nvPr/>
        </ns0:nvSpPr>
        <ns0:spPr>
          <ns1:xfrm>
            <ns1:off x="685800" y="608076"/>
            <ns1:ext cx="128016" cy="128016"/>
          </ns1:xfrm>
          <ns1:prstGeom prst="ellipse">
            <ns1:avLst/>
          </ns1:prstGeom>
          <ns1:solidFill>
            <ns1:srgbClr val="C2674A"/>
          </ns1:solidFill>
          <ns1:ln/>
        </ns0:spPr>
        <ns0:txBody>
          <ns1:bodyPr/>
          <ns1:lstStyle/>
          <ns1:p>
            <ns1:endParaRPr lang="hr-HR"/>
          </ns1:p>
        </ns0:txBody>
      </ns0:sp>
      <ns0:sp>
        <ns0:nvSpPr>
          <ns0:cNvPr id="4" name="Text 2"/>
          <ns0:cNvSpPr/>
          <ns0:nvPr/>
        </ns0:nvSpPr>
        <ns0:spPr>
          <ns1:xfrm>
            <ns1:off x="923544" y="512064"/>
            <ns1:ext cx="7315200" cy="320040"/>
          </ns1:xfrm>
          <ns1:prstGeom prst="rect">
            <ns1:avLst/>
          </ns1:prstGeom>
          <ns1:noFill/>
          <ns1:ln/>
        </ns0:spPr>
        <ns0:txBody>
          <ns1:bodyPr wrap="square" lIns="0" tIns="0" rIns="0" bIns="0" rtlCol="0" anchor="ctr"/>
          <ns1:lstStyle/>
          <ns1:p>
            <ns1:pPr marL="0" indent="0" algn="l">
              <ns1:buNone/>
            </ns1:pPr>
            <ns1:r>
              <ns1:rPr lang="en-US" sz="1250" kern="0" spc="250" dirty="0">
                <ns1:solidFill>
                  <ns1:srgbClr val="C2674A"/>
                </ns1:solidFill>
                <ns1:latin typeface="Poppins Medium" pitchFamily="34" charset="0"/>
                <ns1:ea typeface="Poppins Medium" pitchFamily="34" charset="-122"/>
                <ns1:cs typeface="Poppins Medium" pitchFamily="34" charset="-120"/>
              </ns1:rPr>
              <ns1:t>WHY NOW</ns1:t>
            </ns1:r>
            <ns1:endParaRPr lang="en-US" sz="1250" dirty="0"/>
          </ns1:p>
        </ns0:txBody>
      </ns0:sp>
      <ns0:sp>
        <ns0:nvSpPr>
          <ns0:cNvPr id="5" name="Text 3"/>
          <ns0:cNvSpPr/>
          <ns0:nvPr/>
        </ns0:nvSpPr>
        <ns0:spPr>
          <ns1:xfrm>
            <ns1:off x="923544" y="1124713"/>
            <ns1:ext cx="10424160" cy="914400"/>
          </ns1:xfrm>
          <ns1:prstGeom prst="rect">
            <ns1:avLst/>
          </ns1:prstGeom>
          <ns1:noFill/>
          <ns1:ln/>
        </ns0:spPr>
        <ns0:txBody>
          <ns1:bodyPr wrap="square" lIns="0" tIns="0" rIns="0" bIns="0" rtlCol="0" anchor="t"/>
          <ns1:lstStyle/>
          <ns1:p>
            <ns1:pPr marL="0" indent="0" algn="l">
              <ns1:lnSpc>
                <ns1:spcPts val="3400"/>
              </ns1:lnSpc>
              <ns1:buNone/>
            </ns1:pPr>
            <ns1:r>
              <ns1:rPr lang="hr-HR" sz="3100" b="1" dirty="0">
                <ns1:solidFill>
                  <ns1:srgbClr val="2E3A30"/>
                </ns1:solidFill>
                <ns1:latin typeface="Poppins" pitchFamily="34" charset="0"/>
                <ns1:ea typeface="Poppins" pitchFamily="34" charset="-122"/>
                <ns1:cs typeface="Poppins" pitchFamily="34" charset="-120"/>
              </ns1:rPr>
              <ns1:t>Opportunity</ns1:t>
            </ns1:r>
            <ns1:endParaRPr lang="en-US" sz="3100" dirty="0"/>
          </ns1:p>
        </ns0:txBody>
      </ns0:sp>
      <ns0:sp>
        <ns0:nvSpPr>
          <ns0:cNvPr id="6" name="Shape 4"/>
          <ns0:cNvSpPr/>
          <ns0:nvPr/>
        </ns0:nvSpPr>
        <ns0:spPr>
          <ns1:xfrm>
            <ns1:off x="576471" y="1997766"/>
            <ns1:ext cx="3429000" cy="2468880"/>
          </ns1:xfrm>
          <ns1:prstGeom prst="roundRect">
            <ns1:avLst>
              <ns1:gd name="adj" fmla="val 4444"/>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7" name="Shape 5"/>
          <ns0:cNvSpPr/>
          <ns0:nvPr/>
        </ns0:nvSpPr>
        <ns0:spPr>
          <ns1:xfrm>
            <ns1:off x="942231" y="2224380"/>
            <ns1:ext cx="868680" cy="868680"/>
          </ns1:xfrm>
          <ns1:prstGeom prst="ellipse">
            <ns1:avLst/>
          </ns1:prstGeom>
          <ns1:solidFill>
            <ns1:srgbClr val="EAF0E6"/>
          </ns1:solidFill>
          <ns1:ln/>
        </ns0:spPr>
        <ns0:txBody>
          <ns1:bodyPr/>
          <ns1:lstStyle/>
          <ns1:p>
            <ns1:endParaRPr lang="hr-HR"/>
          </ns1:p>
        </ns0:txBody>
      </ns0:sp>
      <ns0:pic>
        <ns0:nvPicPr>
          <ns0:cNvPr id="8" name="Image 0" descr="assets/icons/PiUserCircle.png"/>
          <ns0:cNvPicPr>
            <ns1:picLocks noChangeAspect="1"/>
          </ns0:cNvPicPr>
          <ns0:nvPr/>
        </ns0:nvPicPr>
        <ns0:blipFill>
          <ns1:blip ns2:embed="rId3"/>
          <ns1:stretch>
            <ns1:fillRect/>
          </ns1:stretch>
        </ns0:blipFill>
        <ns0:spPr>
          <ns1:xfrm>
            <ns1:off x="1176775" y="2458924"/>
            <ns1:ext cx="399593" cy="399593"/>
          </ns1:xfrm>
          <ns1:prstGeom prst="rect">
            <ns1:avLst/>
          </ns1:prstGeom>
        </ns0:spPr>
      </ns0:pic>
      <ns0:sp>
        <ns0:nvSpPr>
          <ns0:cNvPr id="9" name="Text 6"/>
          <ns0:cNvSpPr/>
          <ns0:nvPr/>
        </ns0:nvSpPr>
        <ns0:spPr>
          <ns1:xfrm>
            <ns1:off x="942231" y="3184500"/>
            <ns1:ext cx="2697480" cy="457200"/>
          </ns1:xfrm>
          <ns1:prstGeom prst="rect">
            <ns1:avLst/>
          </ns1:prstGeom>
          <ns1:noFill/>
          <ns1:ln/>
        </ns0:spPr>
        <ns0:txBody>
          <ns1:bodyPr wrap="square" lIns="0" tIns="0" rIns="0" bIns="0" rtlCol="0" anchor="ctr"/>
          <ns1:lstStyle/>
          <ns1:p>
            <ns1:pPr marL="0" indent="0">
              <ns1:buNone/>
            </ns1:pPr>
            <ns1:r>
              <ns1:rPr lang="en-US" sz="1500" b="1" dirty="0">
                <ns1:solidFill>
                  <ns1:srgbClr val="2E3A30"/>
                </ns1:solidFill>
                <ns1:latin typeface="Poppins" pitchFamily="34" charset="0"/>
                <ns1:ea typeface="Poppins" pitchFamily="34" charset="-122"/>
                <ns1:cs typeface="Poppins" pitchFamily="34" charset="-120"/>
              </ns1:rPr>
              <ns1:t>The digital parent is the norm</ns1:t>
            </ns1:r>
            <ns1:endParaRPr lang="en-US" sz="1500" dirty="0"/>
          </ns1:p>
        </ns0:txBody>
      </ns0:sp>
      <ns0:sp>
        <ns0:nvSpPr>
          <ns0:cNvPr id="10" name="Text 7"/>
          <ns0:cNvSpPr/>
          <ns0:nvPr/>
        </ns0:nvSpPr>
        <ns0:spPr>
          <ns1:xfrm>
            <ns1:off x="942231" y="3641700"/>
            <ns1:ext cx="2743200" cy="640080"/>
          </ns1:xfrm>
          <ns1:prstGeom prst="rect">
            <ns1:avLst/>
          </ns1:prstGeom>
          <ns1:noFill/>
          <ns1:ln/>
        </ns0:spPr>
        <ns0:txBody>
          <ns1:bodyPr wrap="square" lIns="0" tIns="0" rIns="0" bIns="0" rtlCol="0" anchor="ctr"/>
          <ns1:lstStyle/>
          <ns1:p>
            <ns1:pPr marL="0" indent="0">
              <ns1:lnSpc>
                <ns1:spcPts val="1600"/>
              </ns1:lnSpc>
              <ns1:buNone/>
            </ns1:pPr>
            <ns1:r>
              <ns1:rPr lang="en-US" sz="1150" dirty="0">
                <ns1:solidFill>
                  <ns1:srgbClr val="6E7A6C"/>
                </ns1:solidFill>
                <ns1:latin typeface="Poppins" pitchFamily="34" charset="0"/>
                <ns1:ea typeface="Poppins" pitchFamily="34" charset="-122"/>
                <ns1:cs typeface="Poppins" pitchFamily="34" charset="-120"/>
              </ns1:rPr>
              <ns1:t>Parents manage health, finances, and learning through apps. They expect the same for parenting.</ns1:t>
            </ns1:r>
            <ns1:endParaRPr lang="en-US" sz="1150" dirty="0"/>
          </ns1:p>
        </ns0:txBody>
      </ns0:sp>
      <ns0:sp>
        <ns0:nvSpPr>
          <ns0:cNvPr id="11" name="Shape 8"/>
          <ns0:cNvSpPr/>
          <ns0:nvPr/>
        </ns0:nvSpPr>
        <ns0:spPr>
          <ns1:xfrm>
            <ns1:off x="4288935" y="1997766"/>
            <ns1:ext cx="3429000" cy="2468880"/>
          </ns1:xfrm>
          <ns1:prstGeom prst="roundRect">
            <ns1:avLst>
              <ns1:gd name="adj" fmla="val 4444"/>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2" name="Shape 9"/>
          <ns0:cNvSpPr/>
          <ns0:nvPr/>
        </ns0:nvSpPr>
        <ns0:spPr>
          <ns1:xfrm>
            <ns1:off x="4654695" y="2224380"/>
            <ns1:ext cx="868680" cy="868680"/>
          </ns1:xfrm>
          <ns1:prstGeom prst="ellipse">
            <ns1:avLst/>
          </ns1:prstGeom>
          <ns1:solidFill>
            <ns1:srgbClr val="EAF0E6"/>
          </ns1:solidFill>
          <ns1:ln/>
        </ns0:spPr>
        <ns0:txBody>
          <ns1:bodyPr/>
          <ns1:lstStyle/>
          <ns1:p>
            <ns1:endParaRPr lang="hr-HR"/>
          </ns1:p>
        </ns0:txBody>
      </ns0:sp>
      <ns0:pic>
        <ns0:nvPicPr>
          <ns0:cNvPr id="13" name="Image 1" descr="assets/icons/PiSparkle.png"/>
          <ns0:cNvPicPr>
            <ns1:picLocks noChangeAspect="1"/>
          </ns0:cNvPicPr>
          <ns0:nvPr/>
        </ns0:nvPicPr>
        <ns0:blipFill>
          <ns1:blip ns2:embed="rId4"/>
          <ns1:stretch>
            <ns1:fillRect/>
          </ns1:stretch>
        </ns0:blipFill>
        <ns0:spPr>
          <ns1:xfrm>
            <ns1:off x="4889239" y="2458924"/>
            <ns1:ext cx="399593" cy="399593"/>
          </ns1:xfrm>
          <ns1:prstGeom prst="rect">
            <ns1:avLst/>
          </ns1:prstGeom>
        </ns0:spPr>
      </ns0:pic>
      <ns0:sp>
        <ns0:nvSpPr>
          <ns0:cNvPr id="14" name="Text 10"/>
          <ns0:cNvSpPr/>
          <ns0:nvPr/>
        </ns0:nvSpPr>
        <ns0:spPr>
          <ns1:xfrm>
            <ns1:off x="4654695" y="3184500"/>
            <ns1:ext cx="2697480" cy="457200"/>
          </ns1:xfrm>
          <ns1:prstGeom prst="rect">
            <ns1:avLst/>
          </ns1:prstGeom>
          <ns1:noFill/>
          <ns1:ln/>
        </ns0:spPr>
        <ns0:txBody>
          <ns1:bodyPr wrap="square" lIns="0" tIns="0" rIns="0" bIns="0" rtlCol="0" anchor="ctr"/>
          <ns1:lstStyle/>
          <ns1:p>
            <ns1:pPr marL="0" indent="0">
              <ns1:buNone/>
            </ns1:pPr>
            <ns1:r>
              <ns1:rPr lang="en-US" sz="1500" b="1" dirty="0">
                <ns1:solidFill>
                  <ns1:srgbClr val="2E3A30"/>
                </ns1:solidFill>
                <ns1:latin typeface="Poppins" pitchFamily="34" charset="0"/>
                <ns1:ea typeface="Poppins" pitchFamily="34" charset="-122"/>
                <ns1:cs typeface="Poppins" pitchFamily="34" charset="-120"/>
              </ns1:rPr>
              <ns1:t>AI enables personalization</ns1:t>
            </ns1:r>
            <ns1:endParaRPr lang="en-US" sz="1500" dirty="0"/>
          </ns1:p>
        </ns0:txBody>
      </ns0:sp>
      <ns0:sp>
        <ns0:nvSpPr>
          <ns0:cNvPr id="15" name="Text 11"/>
          <ns0:cNvSpPr/>
          <ns0:nvPr/>
        </ns0:nvSpPr>
        <ns0:spPr>
          <ns1:xfrm>
            <ns1:off x="4654695" y="3641700"/>
            <ns1:ext cx="2743200" cy="640080"/>
          </ns1:xfrm>
          <ns1:prstGeom prst="rect">
            <ns1:avLst/>
          </ns1:prstGeom>
          <ns1:noFill/>
          <ns1:ln/>
        </ns0:spPr>
        <ns0:txBody>
          <ns1:bodyPr wrap="square" lIns="0" tIns="0" rIns="0" bIns="0" rtlCol="0" anchor="ctr"/>
          <ns1:lstStyle/>
          <ns1:p>
            <ns1:pPr marL="0" indent="0">
              <ns1:lnSpc>
                <ns1:spcPts val="1600"/>
              </ns1:lnSpc>
              <ns1:buNone/>
            </ns1:pPr>
            <ns1:r>
              <ns1:rPr lang="hr-HR" sz="1150" dirty="0">
                <ns1:solidFill>
                  <ns1:srgbClr val="6E7A6C"/>
                </ns1:solidFill>
                <ns1:latin typeface="Poppins" pitchFamily="34" charset="0"/>
                <ns1:ea typeface="Poppins" pitchFamily="34" charset="-122"/>
                <ns1:cs typeface="Poppins" pitchFamily="34" charset="-120"/>
              </ns1:rPr>
              <ns1:t>Targeted advice tailored to the child's age, temperament, parenting style, and situation.</ns1:t>
            </ns1:r>
            <ns1:endParaRPr lang="en-US" sz="1150" dirty="0"/>
          </ns1:p>
        </ns0:txBody>
      </ns0:sp>
      <ns0:sp>
        <ns0:nvSpPr>
          <ns0:cNvPr id="16" name="Shape 12"/>
          <ns0:cNvSpPr/>
          <ns0:nvPr/>
        </ns0:nvSpPr>
        <ns0:spPr>
          <ns1:xfrm>
            <ns1:off x="8001399" y="1997766"/>
            <ns1:ext cx="3429000" cy="2468880"/>
          </ns1:xfrm>
          <ns1:prstGeom prst="roundRect">
            <ns1:avLst>
              <ns1:gd name="adj" fmla="val 4444"/>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7" name="Shape 13"/>
          <ns0:cNvSpPr/>
          <ns0:nvPr/>
        </ns0:nvSpPr>
        <ns0:spPr>
          <ns1:xfrm>
            <ns1:off x="8367159" y="2224380"/>
            <ns1:ext cx="868680" cy="868680"/>
          </ns1:xfrm>
          <ns1:prstGeom prst="ellipse">
            <ns1:avLst/>
          </ns1:prstGeom>
          <ns1:solidFill>
            <ns1:srgbClr val="EAF0E6"/>
          </ns1:solidFill>
          <ns1:ln/>
        </ns0:spPr>
        <ns0:txBody>
          <ns1:bodyPr/>
          <ns1:lstStyle/>
          <ns1:p>
            <ns1:endParaRPr lang="hr-HR"/>
          </ns1:p>
        </ns0:txBody>
      </ns0:sp>
      <ns0:pic>
        <ns0:nvPicPr>
          <ns0:cNvPr id="18" name="Image 2" descr="assets/icons/PiHeartbeat.png"/>
          <ns0:cNvPicPr>
            <ns1:picLocks noChangeAspect="1"/>
          </ns0:cNvPicPr>
          <ns0:nvPr/>
        </ns0:nvPicPr>
        <ns0:blipFill>
          <ns1:blip ns2:embed="rId5"/>
          <ns1:stretch>
            <ns1:fillRect/>
          </ns1:stretch>
        </ns0:blipFill>
        <ns0:spPr>
          <ns1:xfrm>
            <ns1:off x="8601703" y="2458924"/>
            <ns1:ext cx="399593" cy="399593"/>
          </ns1:xfrm>
          <ns1:prstGeom prst="rect">
            <ns1:avLst/>
          </ns1:prstGeom>
        </ns0:spPr>
      </ns0:pic>
      <ns0:sp>
        <ns0:nvSpPr>
          <ns0:cNvPr id="19" name="Text 14"/>
          <ns0:cNvSpPr/>
          <ns0:nvPr/>
        </ns0:nvSpPr>
        <ns0:spPr>
          <ns1:xfrm>
            <ns1:off x="8367159" y="3184500"/>
            <ns1:ext cx="2697480" cy="457200"/>
          </ns1:xfrm>
          <ns1:prstGeom prst="rect">
            <ns1:avLst/>
          </ns1:prstGeom>
          <ns1:noFill/>
          <ns1:ln/>
        </ns0:spPr>
        <ns0:txBody>
          <ns1:bodyPr wrap="square" lIns="0" tIns="0" rIns="0" bIns="0" rtlCol="0" anchor="ctr"/>
          <ns1:lstStyle/>
          <ns1:p>
            <ns1:pPr marL="0" indent="0">
              <ns1:buNone/>
            </ns1:pPr>
            <ns1:r>
              <ns1:rPr lang="en-US" sz="1500" b="1" dirty="0">
                <ns1:solidFill>
                  <ns1:srgbClr val="2E3A30"/>
                </ns1:solidFill>
                <ns1:latin typeface="Poppins" pitchFamily="34" charset="0"/>
                <ns1:ea typeface="Poppins" pitchFamily="34" charset="-122"/>
                <ns1:cs typeface="Poppins" pitchFamily="34" charset="-120"/>
              </ns1:rPr>
              <ns1:t>Mental health becomes a priority</ns1:t>
            </ns1:r>
            <ns1:endParaRPr lang="en-US" sz="1500" dirty="0"/>
          </ns1:p>
        </ns0:txBody>
      </ns0:sp>
      <ns0:sp>
        <ns0:nvSpPr>
          <ns0:cNvPr id="20" name="Text 15"/>
          <ns0:cNvSpPr/>
          <ns0:nvPr/>
        </ns0:nvSpPr>
        <ns0:spPr>
          <ns1:xfrm>
            <ns1:off x="8367159" y="3641700"/>
            <ns1:ext cx="2743200" cy="640080"/>
          </ns1:xfrm>
          <ns1:prstGeom prst="rect">
            <ns1:avLst/>
          </ns1:prstGeom>
          <ns1:noFill/>
          <ns1:ln/>
        </ns0:spPr>
        <ns0:txBody>
          <ns1:bodyPr wrap="square" lIns="0" tIns="0" rIns="0" bIns="0" rtlCol="0" anchor="ctr"/>
          <ns1:lstStyle/>
          <ns1:p>
            <ns1:pPr marL="0" indent="0">
              <ns1:lnSpc>
                <ns1:spcPts val="1600"/>
              </ns1:lnSpc>
              <ns1:buNone/>
            </ns1:pPr>
            <ns1:r>
              <ns1:rPr lang="en-US" sz="1150" dirty="0" err="1">
                <ns1:solidFill>
                  <ns1:srgbClr val="6E7A6C"/>
                </ns1:solidFill>
                <ns1:latin typeface="Poppins" pitchFamily="34" charset="0"/>
                <ns1:ea typeface="Poppins" pitchFamily="34" charset="-122"/>
                <ns1:cs typeface="Poppins" pitchFamily="34" charset="-120"/>
              </ns1:rPr>
              <ns1:t>Parents and institutions increasingly recognize the value of investing in children's emotional resilience</ns1:t>
            </ns1:r>
            <ns1:endParaRPr lang="en-US" sz="1150" dirty="0"/>
          </ns1:p>
        </ns0:txBody>
      </ns0:sp>
      <ns0:sp>
        <ns0:nvSpPr>
          <ns0:cNvPr id="21" name="Shape 16"/>
          <ns0:cNvSpPr/>
          <ns0:nvPr/>
        </ns0:nvSpPr>
        <ns0:spPr>
          <ns1:xfrm>
            <ns1:off x="685800" y="4983480"/>
            <ns1:ext cx="10817352" cy="1188720"/>
          </ns1:xfrm>
          <ns1:prstGeom prst="roundRect">
            <ns1:avLst>
              <ns1:gd name="adj" fmla="val 9231"/>
            </ns1:avLst>
          </ns1:prstGeom>
          <ns1:solidFill>
            <ns1:srgbClr val="232E24"/>
          </ns1:solidFill>
          <ns1:ln/>
        </ns0:spPr>
        <ns0:txBody>
          <ns1:bodyPr/>
          <ns1:lstStyle/>
          <ns1:p>
            <ns1:endParaRPr lang="hr-HR"/>
          </ns1:p>
        </ns0:txBody>
      </ns0:sp>
      <ns0:sp>
        <ns0:nvSpPr>
          <ns0:cNvPr id="22" name="Text 17"/>
          <ns0:cNvSpPr/>
          <ns0:nvPr/>
        </ns0:nvSpPr>
        <ns0:spPr>
          <ns1:xfrm>
            <ns1:off x="1097280" y="5129784"/>
            <ns1:ext cx="2194560" cy="868680"/>
          </ns1:xfrm>
          <ns1:prstGeom prst="rect">
            <ns1:avLst/>
          </ns1:prstGeom>
          <ns1:noFill/>
          <ns1:ln/>
        </ns0:spPr>
        <ns0:txBody>
          <ns1:bodyPr wrap="square" lIns="0" tIns="0" rIns="0" bIns="0" rtlCol="0" anchor="ctr"/>
          <ns1:lstStyle/>
          <ns1:p>
            <ns1:pPr marL="0" indent="0">
              <ns1:buNone/>
            </ns1:pPr>
            <ns1:r>
              <ns1:rPr lang="en-US" sz="3300" b="1" dirty="0">
                <ns1:solidFill>
                  <ns1:srgbClr val="F7DDBA"/>
                </ns1:solidFill>
                <ns1:latin typeface="Poppins" pitchFamily="34" charset="0"/>
                <ns1:ea typeface="Poppins" pitchFamily="34" charset="-122"/>
                <ns1:cs typeface="Poppins" pitchFamily="34" charset="-120"/>
              </ns1:rPr>
              <ns1:t>100,000+</ns1:t>
            </ns1:r>
            <ns1:endParaRPr lang="en-US" sz="3300" dirty="0"/>
          </ns1:p>
        </ns0:txBody>
      </ns0:sp>
      <ns0:sp>
        <ns0:nvSpPr>
          <ns0:cNvPr id="23" name="Text 18"/>
          <ns0:cNvSpPr/>
          <ns0:nvPr/>
        </ns0:nvSpPr>
        <ns0:spPr>
          <ns1:xfrm>
            <ns1:off x="3474720" y="5148072"/>
            <ns1:ext cx="7589520" cy="640080"/>
          </ns1:xfrm>
          <ns1:prstGeom prst="rect">
            <ns1:avLst/>
          </ns1:prstGeom>
          <ns1:noFill/>
          <ns1:ln/>
        </ns0:spPr>
        <ns0:txBody>
          <ns1:bodyPr wrap="square" lIns="0" tIns="0" rIns="0" bIns="0" rtlCol="0" anchor="ctr"/>
          <ns1:lstStyle/>
          <ns1:p>
            <ns1:pPr marL="0" indent="0">
              <ns1:lnSpc>
                <ns1:spcPts val="1700"/>
              </ns1:lnSpc>
              <ns1:buNone/>
            </ns1:pPr>
            <ns1:r>
              <ns1:rPr lang="hr-HR" sz="1250" b="1" dirty="0">
                <ns1:solidFill>
                  <ns1:srgbClr val="FFFFFF"/>
                </ns1:solidFill>
                <ns1:latin typeface="Poppins" pitchFamily="34" charset="0"/>
                <ns1:ea typeface="Poppins" pitchFamily="34" charset="-122"/>
                <ns1:cs typeface="Poppins" pitchFamily="34" charset="-120"/>
              </ns1:rPr>
              <ns1:t>Proven concept for parenting apps with expert support — Good Inside (Dr. Becky) has 100,000+ subscribers and ~$34M in annual revenue. </ns1:t>
            </ns1:r>
            <ns1:r>
              <ns1:rPr lang="en-US" sz="1250" dirty="0">
                <ns1:solidFill>
                  <ns1:srgbClr val="BFD0BC"/>
                </ns1:solidFill>
                <ns1:latin typeface="Poppins" pitchFamily="34" charset="0"/>
                <ns1:ea typeface="Poppins" pitchFamily="34" charset="-122"/>
                <ns1:cs typeface="Poppins" pitchFamily="34" charset="-120"/>
              </ns1:rPr>
              <ns1:t>Parents are already paying for quality, personalized support.</ns1:t>
            </ns1:r>
            <ns1:endParaRPr lang="en-US" sz="1250" dirty="0"/>
          </ns1:p>
        </ns0:txBody>
      </ns0:sp>
      <ns0:sp>
        <ns0:nvSpPr>
          <ns0:cNvPr id="24" name="Text 19"/>
          <ns0:cNvSpPr/>
          <ns0:nvPr/>
        </ns0:nvSpPr>
        <ns0:spPr>
          <ns1:xfrm>
            <ns1:off x="3474720" y="5806440"/>
            <ns1:ext cx="7315200" cy="274320"/>
          </ns1:xfrm>
          <ns1:prstGeom prst="rect">
            <ns1:avLst/>
          </ns1:prstGeom>
          <ns1:noFill/>
          <ns1:ln/>
        </ns0:spPr>
        <ns0:txBody>
          <ns1:bodyPr wrap="square" lIns="0" tIns="0" rIns="0" bIns="0" rtlCol="0" anchor="ctr"/>
          <ns1:lstStyle/>
          <ns1:p>
            <ns1:pPr marL="0" indent="0">
              <ns1:buNone/>
            </ns1:pPr>
            <ns1:r>
              <ns1:rPr lang="en-US" sz="950" dirty="0">
                <ns1:solidFill>
                  <ns1:srgbClr val="A8C0A6"/>
                </ns1:solidFill>
                <ns1:latin typeface="Poppins" pitchFamily="34" charset="0"/>
                <ns1:ea typeface="Poppins" pitchFamily="34" charset="-122"/>
                <ns1:cs typeface="Poppins" pitchFamily="34" charset="-120"/>
              </ns1:rPr>
              <ns1:t>Source: Fortune, 2026</ns1:t>
            </ns1:r>
            <ns1:endParaRPr lang="en-US" sz="950" dirty="0"/>
          </ns1:p>
        </ns0:txBody>
      </ns0:sp>
      <ns0:sp>
        <ns0:nvSpPr>
          <ns0:cNvPr id="25" name="Text 20"/>
          <ns0:cNvSpPr/>
          <ns0:nvPr/>
        </ns0:nvSpPr>
        <ns0:spPr>
          <ns1:xfrm>
            <ns1:off x="11140135" y="6309360"/>
            <ns1:ext cx="7315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03</ns1:t>
            </ns1:r>
            <ns1:endParaRPr lang="en-US" sz="1000" dirty="0"/>
          </ns1:p>
        </ns0:txBody>
      </ns0:sp>
    </ns0:spTree>
  </ns0:cSld>
  <ns0:clrMapOvr>
    <ns1:masterClrMapping/>
  </ns0:clrMapOvr>
</ns0: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drawing/2014/main">
  <ns0:cSld>
    <ns0:spTree>
      <ns0:nvGrpSpPr>
        <ns0:cNvPr id="1" name=""/>
        <ns0:cNvGrpSpPr/>
        <ns0:nvPr/>
      </ns0:nvGrpSpPr>
      <ns0:grpSpPr>
        <ns1:xfrm>
          <ns1:off x="0" y="0"/>
          <ns1:ext cx="0" cy="0"/>
          <ns1:chOff x="0" y="0"/>
          <ns1:chExt cx="0" cy="0"/>
        </ns1:xfrm>
      </ns0:grpSpPr>
      <ns0:sp>
        <ns0:nvSpPr>
          <ns0:cNvPr id="2" name="Shape 0"/>
          <ns0:cNvSpPr/>
          <ns0:nvPr/>
        </ns0:nvSpPr>
        <ns0:spPr>
          <ns1:xfrm>
            <ns1:off x="9966960" y="-1645920"/>
            <ns1:ext cx="3017520" cy="3017520"/>
          </ns1:xfrm>
          <ns1:prstGeom prst="ellipse">
            <ns1:avLst/>
          </ns1:prstGeom>
          <ns1:solidFill>
            <ns1:srgbClr val="EAF0E6">
              <ns1:alpha val="62000"/>
            </ns1:srgbClr>
          </ns1:solidFill>
          <ns1:ln/>
        </ns0:spPr>
        <ns0:txBody>
          <ns1:bodyPr/>
          <ns1:lstStyle/>
          <ns1:p>
            <ns1:endParaRPr lang="hr-HR"/>
          </ns1:p>
        </ns0:txBody>
      </ns0:sp>
      <ns0:sp>
        <ns0:nvSpPr>
          <ns0:cNvPr id="3" name="Shape 1"/>
          <ns0:cNvSpPr/>
          <ns0:nvPr/>
        </ns0:nvSpPr>
        <ns0:spPr>
          <ns1:xfrm>
            <ns1:off x="685800" y="608076"/>
            <ns1:ext cx="128016" cy="128016"/>
          </ns1:xfrm>
          <ns1:prstGeom prst="ellipse">
            <ns1:avLst/>
          </ns1:prstGeom>
          <ns1:solidFill>
            <ns1:srgbClr val="C2674A"/>
          </ns1:solidFill>
          <ns1:ln/>
        </ns0:spPr>
        <ns0:txBody>
          <ns1:bodyPr/>
          <ns1:lstStyle/>
          <ns1:p>
            <ns1:endParaRPr lang="hr-HR"/>
          </ns1:p>
        </ns0:txBody>
      </ns0:sp>
      <ns0:sp>
        <ns0:nvSpPr>
          <ns0:cNvPr id="4" name="Text 2"/>
          <ns0:cNvSpPr/>
          <ns0:nvPr/>
        </ns0:nvSpPr>
        <ns0:spPr>
          <ns1:xfrm>
            <ns1:off x="923544" y="512064"/>
            <ns1:ext cx="8229600" cy="320040"/>
          </ns1:xfrm>
          <ns1:prstGeom prst="rect">
            <ns1:avLst/>
          </ns1:prstGeom>
          <ns1:noFill/>
          <ns1:ln/>
        </ns0:spPr>
        <ns0:txBody>
          <ns1:bodyPr wrap="square" lIns="0" tIns="0" rIns="0" bIns="0" rtlCol="0" anchor="ctr"/>
          <ns1:lstStyle/>
          <ns1:p>
            <ns1:pPr marL="0" indent="0">
              <ns1:buNone/>
            </ns1:pPr>
            <ns1:r>
              <ns1:rPr lang="en-US" sz="1250" kern="0" spc="250" dirty="0">
                <ns1:solidFill>
                  <ns1:srgbClr val="C2674A"/>
                </ns1:solidFill>
                <ns1:latin typeface="Poppins Medium" pitchFamily="34" charset="0"/>
                <ns1:ea typeface="Poppins Medium" pitchFamily="34" charset="-122"/>
                <ns1:cs typeface="Poppins Medium" pitchFamily="34" charset="-120"/>
              </ns1:rPr>
              <ns1:t>THE SOLUTION · HARMONIA APP</ns1:t>
            </ns1:r>
          </ns1:p>
        </ns0:txBody>
      </ns0:sp>
      <ns0:sp>
        <ns0:nvSpPr>
          <ns0:cNvPr id="5" name="Text 3"/>
          <ns0:cNvSpPr/>
          <ns0:nvPr/>
        </ns0:nvSpPr>
        <ns0:spPr>
          <ns1:xfrm>
            <ns1:off x="685800" y="914400"/>
            <ns1:ext cx="10881360" cy="822960"/>
          </ns1:xfrm>
          <ns1:prstGeom prst="rect">
            <ns1:avLst/>
          </ns1:prstGeom>
          <ns1:noFill/>
          <ns1:ln/>
        </ns0:spPr>
        <ns0:txBody>
          <ns1:bodyPr wrap="square" lIns="0" tIns="0" rIns="0" bIns="0" rtlCol="0" anchor="t"/>
          <ns1:lstStyle/>
          <ns1:p>
            <ns1:pPr marL="0" indent="0">
              <ns1:lnSpc>
                <ns1:spcPts val="3400"/>
              </ns1:lnSpc>
              <ns1:buNone/>
            </ns1:pPr>
            <ns1:r>
              <ns1:rPr lang="en-US" sz="2900" b="1" dirty="0">
                <ns1:solidFill>
                  <ns1:srgbClr val="2E3A30"/>
                </ns1:solidFill>
                <ns1:latin typeface="Poppins" pitchFamily="34" charset="0"/>
                <ns1:ea typeface="Poppins" pitchFamily="34" charset="-122"/>
                <ns1:cs typeface="Poppins" pitchFamily="34" charset="-120"/>
              </ns1:rPr>
              <ns1:t>Help in the moment when nothing else works.</ns1:t>
            </ns1:r>
            <ns1:endParaRPr lang="en-US" sz="2900" dirty="0"/>
          </ns1:p>
        </ns0:txBody>
      </ns0:sp>
      <ns0:sp>
        <ns0:nvSpPr>
          <ns0:cNvPr id="6" name="Shape 4"/>
          <ns0:cNvSpPr/>
          <ns0:nvPr/>
        </ns0:nvSpPr>
        <ns0:spPr>
          <ns1:xfrm>
            <ns1:off x="685800" y="2262141"/>
            <ns1:ext cx="3063240" cy="4298054"/>
          </ns1:xfrm>
          <ns1:prstGeom prst="roundRect">
            <ns1:avLst>
              <ns1:gd name="adj" fmla="val 4776"/>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8" name="Shape 5"/>
          <ns0:cNvSpPr/>
          <ns0:nvPr/>
        </ns0:nvSpPr>
        <ns0:spPr>
          <ns1:xfrm>
            <ns1:off x="4160520" y="2262141"/>
            <ns1:ext cx="3566160" cy="1133856"/>
          </ns1:xfrm>
          <ns1:prstGeom prst="roundRect">
            <ns1:avLst>
              <ns1:gd name="adj" fmla="val 806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9" name="Shape 6"/>
          <ns0:cNvSpPr/>
          <ns0:nvPr/>
        </ns0:nvSpPr>
        <ns0:spPr>
          <ns1:xfrm>
            <ns1:off x="4379976" y="2431902"/>
            <ns1:ext cx="585216" cy="585216"/>
          </ns1:xfrm>
          <ns1:prstGeom prst="ellipse">
            <ns1:avLst/>
          </ns1:prstGeom>
          <ns1:solidFill>
            <ns1:srgbClr val="EAF0E6"/>
          </ns1:solidFill>
          <ns1:ln/>
        </ns0:spPr>
        <ns0:txBody>
          <ns1:bodyPr/>
          <ns1:lstStyle/>
          <ns1:p>
            <ns1:endParaRPr lang="hr-HR"/>
          </ns1:p>
        </ns0:txBody>
      </ns0:sp>
      <ns0:pic>
        <ns0:nvPicPr>
          <ns0:cNvPr id="10" name="Image 1" descr="assets/icons/PiUserCircle.png"/>
          <ns0:cNvPicPr>
            <ns1:picLocks noChangeAspect="1"/>
          </ns0:cNvPicPr>
          <ns0:nvPr/>
        </ns0:nvPicPr>
        <ns0:blipFill>
          <ns1:blip ns2:embed="rId3"/>
          <ns1:stretch>
            <ns1:fillRect/>
          </ns1:stretch>
        </ns0:blipFill>
        <ns0:spPr>
          <ns1:xfrm>
            <ns1:off x="4537984" y="2589910"/>
            <ns1:ext cx="269199" cy="269199"/>
          </ns1:xfrm>
          <ns1:prstGeom prst="rect">
            <ns1:avLst/>
          </ns1:prstGeom>
        </ns0:spPr>
      </ns0:pic>
      <ns0:sp>
        <ns0:nvSpPr>
          <ns0:cNvPr id="11" name="Text 7"/>
          <ns0:cNvSpPr/>
          <ns0:nvPr/>
        </ns0:nvSpPr>
        <ns0:spPr>
          <ns1:xfrm>
            <ns1:off x="5093208" y="2425143"/>
            <ns1:ext cx="2468880" cy="329184"/>
          </ns1:xfrm>
          <ns1:prstGeom prst="rect">
            <ns1:avLst/>
          </ns1:prstGeom>
          <ns1:noFill/>
          <ns1:ln/>
        </ns0:spPr>
        <ns0:txBody>
          <ns1:bodyPr wrap="square" lIns="0" tIns="0" rIns="0" bIns="0" rtlCol="0" anchor="ctr"/>
          <ns1:lstStyle/>
          <ns1:p>
            <ns1:pPr marL="0" indent="0">
              <ns1:buNone/>
            </ns1:pPr>
            <ns1:r>
              <ns1:rPr lang="en-US" sz="1300" b="1" dirty="0">
                <ns1:solidFill>
                  <ns1:srgbClr val="2E3A30"/>
                </ns1:solidFill>
                <ns1:latin typeface="Poppins" pitchFamily="34" charset="0"/>
                <ns1:ea typeface="Poppins" pitchFamily="34" charset="-122"/>
                <ns1:cs typeface="Poppins" pitchFamily="34" charset="-120"/>
              </ns1:rPr>
              <ns1:t>Dynamic profile</ns1:t>
            </ns1:r>
            <ns1:endParaRPr lang="en-US" sz="1300" dirty="0"/>
          </ns1:p>
        </ns0:txBody>
      </ns0:sp>
      <ns0:sp>
        <ns0:nvSpPr>
          <ns0:cNvPr id="12" name="Text 8"/>
          <ns0:cNvSpPr/>
          <ns0:nvPr/>
        </ns0:nvSpPr>
        <ns0:spPr>
          <ns1:xfrm>
            <ns1:off x="5093208" y="2724510"/>
            <ns1:ext cx="2468880" cy="502920"/>
          </ns1:xfrm>
          <ns1:prstGeom prst="rect">
            <ns1:avLst/>
          </ns1:prstGeom>
          <ns1:noFill/>
          <ns1:ln/>
        </ns0:spPr>
        <ns0:txBody>
          <ns1:bodyPr wrap="square" lIns="0" tIns="0" rIns="0" bIns="0" rtlCol="0" anchor="t"/>
          <ns1:lstStyle/>
          <ns1:p>
            <ns1:pPr marL="0" indent="0">
              <ns1:lnSpc>
                <ns1:spcPts val="1250"/>
              </ns1:lnSpc>
              <ns1:buNone/>
            </ns1:pPr>
            <ns1:r>
              <ns1:rPr lang="en-US" sz="1030" dirty="0">
                <ns1:solidFill>
                  <ns1:srgbClr val="6E7A6C"/>
                </ns1:solidFill>
                <ns1:latin typeface="Poppins" pitchFamily="34" charset="0"/>
                <ns1:ea typeface="Poppins" pitchFamily="34" charset="-122"/>
                <ns1:cs typeface="Poppins" pitchFamily="34" charset="-120"/>
              </ns1:rPr>
              <ns1:t>Temperament, triggers, and parenting style — built up over time.</ns1:t>
            </ns1:r>
            <ns1:endParaRPr lang="en-US" sz="1030" dirty="0"/>
          </ns1:p>
        </ns0:txBody>
      </ns0:sp>
      <ns0:sp>
        <ns0:nvSpPr>
          <ns0:cNvPr id="13" name="Shape 9"/>
          <ns0:cNvSpPr/>
          <ns0:nvPr/>
        </ns0:nvSpPr>
        <ns0:spPr>
          <ns1:xfrm>
            <ns1:off x="7982712" y="2262141"/>
            <ns1:ext cx="3566160" cy="1133856"/>
          </ns1:xfrm>
          <ns1:prstGeom prst="roundRect">
            <ns1:avLst>
              <ns1:gd name="adj" fmla="val 806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4" name="Shape 10"/>
          <ns0:cNvSpPr/>
          <ns0:nvPr/>
        </ns0:nvSpPr>
        <ns0:spPr>
          <ns1:xfrm>
            <ns1:off x="8202168" y="2431902"/>
            <ns1:ext cx="585216" cy="585216"/>
          </ns1:xfrm>
          <ns1:prstGeom prst="ellipse">
            <ns1:avLst/>
          </ns1:prstGeom>
          <ns1:solidFill>
            <ns1:srgbClr val="EAF0E6"/>
          </ns1:solidFill>
          <ns1:ln/>
        </ns0:spPr>
        <ns0:txBody>
          <ns1:bodyPr/>
          <ns1:lstStyle/>
          <ns1:p>
            <ns1:endParaRPr lang="hr-HR"/>
          </ns1:p>
        </ns0:txBody>
      </ns0:sp>
      <ns0:pic>
        <ns0:nvPicPr>
          <ns0:cNvPr id="15" name="Image 2" descr="assets/icons/PiBrain.png"/>
          <ns0:cNvPicPr>
            <ns1:picLocks noChangeAspect="1"/>
          </ns0:cNvPicPr>
          <ns0:nvPr/>
        </ns0:nvPicPr>
        <ns0:blipFill>
          <ns1:blip ns2:embed="rId4"/>
          <ns1:stretch>
            <ns1:fillRect/>
          </ns1:stretch>
        </ns0:blipFill>
        <ns0:spPr>
          <ns1:xfrm>
            <ns1:off x="8360176" y="2589910"/>
            <ns1:ext cx="269199" cy="269199"/>
          </ns1:xfrm>
          <ns1:prstGeom prst="rect">
            <ns1:avLst/>
          </ns1:prstGeom>
        </ns0:spPr>
      </ns0:pic>
      <ns0:sp>
        <ns0:nvSpPr>
          <ns0:cNvPr id="16" name="Text 11"/>
          <ns0:cNvSpPr/>
          <ns0:nvPr/>
        </ns0:nvSpPr>
        <ns0:spPr>
          <ns1:xfrm>
            <ns1:off x="8915400" y="2425143"/>
            <ns1:ext cx="2468880" cy="329184"/>
          </ns1:xfrm>
          <ns1:prstGeom prst="rect">
            <ns1:avLst/>
          </ns1:prstGeom>
          <ns1:noFill/>
          <ns1:ln/>
        </ns0:spPr>
        <ns0:txBody>
          <ns1:bodyPr wrap="square" lIns="0" tIns="0" rIns="0" bIns="0" rtlCol="0" anchor="ctr"/>
          <ns1:lstStyle/>
          <ns1:p>
            <ns1:pPr marL="0" indent="0">
              <ns1:buNone/>
            </ns1:pPr>
            <ns1:r>
              <ns1:rPr lang="en-US" sz="1300" b="1" dirty="0">
                <ns1:solidFill>
                  <ns1:srgbClr val="2E3A30"/>
                </ns1:solidFill>
                <ns1:latin typeface="Poppins" pitchFamily="34" charset="0"/>
                <ns1:ea typeface="Poppins" pitchFamily="34" charset="-122"/>
                <ns1:cs typeface="Poppins" pitchFamily="34" charset="-120"/>
              </ns1:rPr>
              <ns1:t>AI on an expert foundation</ns1:t>
            </ns1:r>
            <ns1:endParaRPr lang="en-US" sz="1300" dirty="0"/>
          </ns1:p>
        </ns0:txBody>
      </ns0:sp>
      <ns0:sp>
        <ns0:nvSpPr>
          <ns0:cNvPr id="17" name="Text 12"/>
          <ns0:cNvSpPr/>
          <ns0:nvPr/>
        </ns0:nvSpPr>
        <ns0:spPr>
          <ns1:xfrm>
            <ns1:off x="8915400" y="2724510"/>
            <ns1:ext cx="2468880" cy="502920"/>
          </ns1:xfrm>
          <ns1:prstGeom prst="rect">
            <ns1:avLst/>
          </ns1:prstGeom>
          <ns1:noFill/>
          <ns1:ln/>
        </ns0:spPr>
        <ns0:txBody>
          <ns1:bodyPr wrap="square" lIns="0" tIns="0" rIns="0" bIns="0" rtlCol="0" anchor="t"/>
          <ns1:lstStyle/>
          <ns1:p>
            <ns1:pPr marL="0" indent="0">
              <ns1:lnSpc>
                <ns1:spcPts val="1250"/>
              </ns1:lnSpc>
              <ns1:buNone/>
            </ns1:pPr>
            <ns1:r>
              <ns1:rPr lang="en-US" sz="1030" dirty="0">
                <ns1:solidFill>
                  <ns1:srgbClr val="6E7A6C"/>
                </ns1:solidFill>
                <ns1:latin typeface="Poppins" pitchFamily="34" charset="0"/>
                <ns1:ea typeface="Poppins" pitchFamily="34" charset="-122"/>
                <ns1:cs typeface="Poppins" pitchFamily="34" charset="-120"/>
              </ns1:rPr>
              <ns1:t>Recommendations drawn from the profile and literature curated by a psychologist.</ns1:t>
            </ns1:r>
            <ns1:endParaRPr lang="en-US" sz="1030" dirty="0"/>
          </ns1:p>
        </ns0:txBody>
      </ns0:sp>
      <ns0:sp>
        <ns0:nvSpPr>
          <ns0:cNvPr id="18" name="Shape 13"/>
          <ns0:cNvSpPr/>
          <ns0:nvPr/>
        </ns0:nvSpPr>
        <ns0:spPr>
          <ns1:xfrm>
            <ns1:off x="4160520" y="3542301"/>
            <ns1:ext cx="3566160" cy="1133856"/>
          </ns1:xfrm>
          <ns1:prstGeom prst="roundRect">
            <ns1:avLst>
              <ns1:gd name="adj" fmla="val 806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9" name="Shape 14"/>
          <ns0:cNvSpPr/>
          <ns0:nvPr/>
        </ns0:nvSpPr>
        <ns0:spPr>
          <ns1:xfrm>
            <ns1:off x="4379976" y="3712062"/>
            <ns1:ext cx="585216" cy="585216"/>
          </ns1:xfrm>
          <ns1:prstGeom prst="ellipse">
            <ns1:avLst/>
          </ns1:prstGeom>
          <ns1:solidFill>
            <ns1:srgbClr val="EAF0E6"/>
          </ns1:solidFill>
          <ns1:ln/>
        </ns0:spPr>
        <ns0:txBody>
          <ns1:bodyPr/>
          <ns1:lstStyle/>
          <ns1:p>
            <ns1:endParaRPr lang="hr-HR"/>
          </ns1:p>
        </ns0:txBody>
      </ns0:sp>
      <ns0:pic>
        <ns0:nvPicPr>
          <ns0:cNvPr id="20" name="Image 3" descr="assets/icons/PiListChecks.png"/>
          <ns0:cNvPicPr>
            <ns1:picLocks noChangeAspect="1"/>
          </ns0:cNvPicPr>
          <ns0:nvPr/>
        </ns0:nvPicPr>
        <ns0:blipFill>
          <ns1:blip ns2:embed="rId5"/>
          <ns1:stretch>
            <ns1:fillRect/>
          </ns1:stretch>
        </ns0:blipFill>
        <ns0:spPr>
          <ns1:xfrm>
            <ns1:off x="4537984" y="3870070"/>
            <ns1:ext cx="269199" cy="269199"/>
          </ns1:xfrm>
          <ns1:prstGeom prst="rect">
            <ns1:avLst/>
          </ns1:prstGeom>
        </ns0:spPr>
      </ns0:pic>
      <ns0:sp>
        <ns0:nvSpPr>
          <ns0:cNvPr id="21" name="Text 15"/>
          <ns0:cNvSpPr/>
          <ns0:nvPr/>
        </ns0:nvSpPr>
        <ns0:spPr>
          <ns1:xfrm>
            <ns1:off x="5093208" y="3675486"/>
            <ns1:ext cx="2468880" cy="329184"/>
          </ns1:xfrm>
          <ns1:prstGeom prst="rect">
            <ns1:avLst/>
          </ns1:prstGeom>
          <ns1:noFill/>
          <ns1:ln/>
        </ns0:spPr>
        <ns0:txBody>
          <ns1:bodyPr wrap="square" lIns="0" tIns="0" rIns="0" bIns="0" rtlCol="0" anchor="ctr"/>
          <ns1:lstStyle/>
          <ns1:p>
            <ns1:pPr marL="0" indent="0">
              <ns1:buNone/>
            </ns1:pPr>
            <ns1:r>
              <ns1:rPr lang="en-US" sz="1300" b="1" dirty="0">
                <ns1:solidFill>
                  <ns1:srgbClr val="2E3A30"/>
                </ns1:solidFill>
                <ns1:latin typeface="Poppins" pitchFamily="34" charset="0"/>
                <ns1:ea typeface="Poppins" pitchFamily="34" charset="-122"/>
                <ns1:cs typeface="Poppins" pitchFamily="34" charset="-120"/>
              </ns1:rPr>
              <ns1:t>10-day plan + tracking</ns1:t>
            </ns1:r>
            <ns1:endParaRPr lang="en-US" sz="1300" dirty="0"/>
          </ns1:p>
        </ns0:txBody>
      </ns0:sp>
      <ns0:sp>
        <ns0:nvSpPr>
          <ns0:cNvPr id="22" name="Text 16"/>
          <ns0:cNvSpPr/>
          <ns0:nvPr/>
        </ns0:nvSpPr>
        <ns0:spPr>
          <ns1:xfrm>
            <ns1:off x="5093208" y="4004670"/>
            <ns1:ext cx="2468880" cy="502920"/>
          </ns1:xfrm>
          <ns1:prstGeom prst="rect">
            <ns1:avLst/>
          </ns1:prstGeom>
          <ns1:noFill/>
          <ns1:ln/>
        </ns0:spPr>
        <ns0:txBody>
          <ns1:bodyPr wrap="square" lIns="0" tIns="0" rIns="0" bIns="0" rtlCol="0" anchor="t"/>
          <ns1:lstStyle/>
          <ns1:p>
            <ns1:pPr marL="0" indent="0">
              <ns1:lnSpc>
                <ns1:spcPts val="1250"/>
              </ns1:lnSpc>
              <ns1:buNone/>
            </ns1:pPr>
            <ns1:r>
              <ns1:rPr lang="en-US" sz="1030" dirty="0">
                <ns1:solidFill>
                  <ns1:srgbClr val="6E7A6C"/>
                </ns1:solidFill>
                <ns1:latin typeface="Poppins" pitchFamily="34" charset="0"/>
                <ns1:ea typeface="Poppins" pitchFamily="34" charset="-122"/>
                <ns1:cs typeface="Poppins" pitchFamily="34" charset="-120"/>
              </ns1:rPr>
              <ns1:t>Measures whether the strategy is working — no guessing.</ns1:t>
            </ns1:r>
            <ns1:endParaRPr lang="en-US" sz="1030" dirty="0"/>
          </ns1:p>
        </ns0:txBody>
      </ns0:sp>
      <ns0:sp>
        <ns0:nvSpPr>
          <ns0:cNvPr id="23" name="Shape 17"/>
          <ns0:cNvSpPr/>
          <ns0:nvPr/>
        </ns0:nvSpPr>
        <ns0:spPr>
          <ns1:xfrm>
            <ns1:off x="7982712" y="3542301"/>
            <ns1:ext cx="3566160" cy="1133856"/>
          </ns1:xfrm>
          <ns1:prstGeom prst="roundRect">
            <ns1:avLst>
              <ns1:gd name="adj" fmla="val 806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24" name="Shape 18"/>
          <ns0:cNvSpPr/>
          <ns0:nvPr/>
        </ns0:nvSpPr>
        <ns0:spPr>
          <ns1:xfrm>
            <ns1:off x="8202168" y="3712062"/>
            <ns1:ext cx="585216" cy="585216"/>
          </ns1:xfrm>
          <ns1:prstGeom prst="ellipse">
            <ns1:avLst/>
          </ns1:prstGeom>
          <ns1:solidFill>
            <ns1:srgbClr val="F3E0D8"/>
          </ns1:solidFill>
          <ns1:ln/>
        </ns0:spPr>
        <ns0:txBody>
          <ns1:bodyPr/>
          <ns1:lstStyle/>
          <ns1:p>
            <ns1:endParaRPr lang="hr-HR"/>
          </ns1:p>
        </ns0:txBody>
      </ns0:sp>
      <ns0:pic>
        <ns0:nvPicPr>
          <ns0:cNvPr id="25" name="Image 4" descr="assets/icons/PiWarningOctagon_t.png"/>
          <ns0:cNvPicPr>
            <ns1:picLocks noChangeAspect="1"/>
          </ns0:cNvPicPr>
          <ns0:nvPr/>
        </ns0:nvPicPr>
        <ns0:blipFill>
          <ns1:blip ns2:embed="rId6"/>
          <ns1:stretch>
            <ns1:fillRect/>
          </ns1:stretch>
        </ns0:blipFill>
        <ns0:spPr>
          <ns1:xfrm>
            <ns1:off x="8360176" y="3870070"/>
            <ns1:ext cx="269199" cy="269199"/>
          </ns1:xfrm>
          <ns1:prstGeom prst="rect">
            <ns1:avLst/>
          </ns1:prstGeom>
        </ns0:spPr>
      </ns0:pic>
      <ns0:sp>
        <ns0:nvSpPr>
          <ns0:cNvPr id="26" name="Text 19"/>
          <ns0:cNvSpPr/>
          <ns0:nvPr/>
        </ns0:nvSpPr>
        <ns0:spPr>
          <ns1:xfrm>
            <ns1:off x="8915400" y="3675486"/>
            <ns1:ext cx="2468880" cy="329184"/>
          </ns1:xfrm>
          <ns1:prstGeom prst="rect">
            <ns1:avLst/>
          </ns1:prstGeom>
          <ns1:noFill/>
          <ns1:ln/>
        </ns0:spPr>
        <ns0:txBody>
          <ns1:bodyPr wrap="square" lIns="0" tIns="0" rIns="0" bIns="0" rtlCol="0" anchor="ctr"/>
          <ns1:lstStyle/>
          <ns1:p>
            <ns1:pPr marL="0" indent="0">
              <ns1:buNone/>
            </ns1:pPr>
            <ns1:r>
              <ns1:rPr lang="en-US" sz="1300" b="1" dirty="0">
                <ns1:solidFill>
                  <ns1:srgbClr val="2E3A30"/>
                </ns1:solidFill>
                <ns1:latin typeface="Poppins" pitchFamily="34" charset="0"/>
                <ns1:ea typeface="Poppins" pitchFamily="34" charset="-122"/>
                <ns1:cs typeface="Poppins" pitchFamily="34" charset="-120"/>
              </ns1:rPr>
              <ns1:t>“Red Button”</ns1:t>
            </ns1:r>
            <ns1:endParaRPr lang="en-US" sz="1300" dirty="0">
              <ns1:solidFill>
                <ns1:srgbClr val="2E3A30"/>
              </ns1:solidFill>
            </ns1:endParaRPr>
          </ns1:p>
        </ns0:txBody>
      </ns0:sp>
      <ns0:sp>
        <ns0:nvSpPr>
          <ns0:cNvPr id="27" name="Text 20"/>
          <ns0:cNvSpPr/>
          <ns0:nvPr/>
        </ns0:nvSpPr>
        <ns0:spPr>
          <ns1:xfrm>
            <ns1:off x="8915400" y="4004670"/>
            <ns1:ext cx="2468880" cy="502920"/>
          </ns1:xfrm>
          <ns1:prstGeom prst="rect">
            <ns1:avLst/>
          </ns1:prstGeom>
          <ns1:noFill/>
          <ns1:ln/>
        </ns0:spPr>
        <ns0:txBody>
          <ns1:bodyPr wrap="square" lIns="0" tIns="0" rIns="0" bIns="0" rtlCol="0" anchor="t"/>
          <ns1:lstStyle/>
          <ns1:p>
            <ns1:pPr marL="0" indent="0">
              <ns1:lnSpc>
                <ns1:spcPts val="1250"/>
              </ns1:lnSpc>
              <ns1:buNone/>
            </ns1:pPr>
            <ns1:r>
              <ns1:rPr lang="hr-HR" sz="1030" dirty="0">
                <ns1:solidFill>
                  <ns1:srgbClr val="6E7A6C"/>
                </ns1:solidFill>
                <ns1:latin typeface="Poppins" pitchFamily="34" charset="0"/>
                <ns1:ea typeface="Poppins" pitchFamily="34" charset="-122"/>
                <ns1:cs typeface="Poppins" pitchFamily="34" charset="-120"/>
              </ns1:rPr>
              <ns1:t>Real-time crisis support (a parenting SOS)</ns1:t>
            </ns1:r>
            <ns1:endParaRPr lang="en-US" sz="1030" dirty="0"/>
          </ns1:p>
        </ns0:txBody>
      </ns0:sp>
      <ns0:sp>
        <ns0:nvSpPr>
          <ns0:cNvPr id="28" name="Shape 21"/>
          <ns0:cNvSpPr/>
          <ns0:nvPr/>
        </ns0:nvSpPr>
        <ns0:spPr>
          <ns1:xfrm>
            <ns1:off x="4160520" y="4822461"/>
            <ns1:ext cx="3566160" cy="1133856"/>
          </ns1:xfrm>
          <ns1:prstGeom prst="roundRect">
            <ns1:avLst>
              <ns1:gd name="adj" fmla="val 806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29" name="Shape 22"/>
          <ns0:cNvSpPr/>
          <ns0:nvPr/>
        </ns0:nvSpPr>
        <ns0:spPr>
          <ns1:xfrm>
            <ns1:off x="4379976" y="4992222"/>
            <ns1:ext cx="585216" cy="585216"/>
          </ns1:xfrm>
          <ns1:prstGeom prst="ellipse">
            <ns1:avLst/>
          </ns1:prstGeom>
          <ns1:solidFill>
            <ns1:srgbClr val="EAF0E6"/>
          </ns1:solidFill>
          <ns1:ln/>
        </ns0:spPr>
        <ns0:txBody>
          <ns1:bodyPr/>
          <ns1:lstStyle/>
          <ns1:p>
            <ns1:endParaRPr lang="hr-HR"/>
          </ns1:p>
        </ns0:txBody>
      </ns0:sp>
      <ns0:pic>
        <ns0:nvPicPr>
          <ns0:cNvPr id="30" name="Image 5" descr="assets/icons/PiChartLineUp.png"/>
          <ns0:cNvPicPr>
            <ns1:picLocks noChangeAspect="1"/>
          </ns0:cNvPicPr>
          <ns0:nvPr/>
        </ns0:nvPicPr>
        <ns0:blipFill>
          <ns1:blip ns2:embed="rId7"/>
          <ns1:stretch>
            <ns1:fillRect/>
          </ns1:stretch>
        </ns0:blipFill>
        <ns0:spPr>
          <ns1:xfrm>
            <ns1:off x="4537984" y="5150230"/>
            <ns1:ext cx="269199" cy="269199"/>
          </ns1:xfrm>
          <ns1:prstGeom prst="rect">
            <ns1:avLst/>
          </ns1:prstGeom>
        </ns0:spPr>
      </ns0:pic>
      <ns0:sp>
        <ns0:nvSpPr>
          <ns0:cNvPr id="31" name="Text 23"/>
          <ns0:cNvSpPr/>
          <ns0:nvPr/>
        </ns0:nvSpPr>
        <ns0:spPr>
          <ns1:xfrm>
            <ns1:off x="5093208" y="4995402"/>
            <ns1:ext cx="2468880" cy="329184"/>
          </ns1:xfrm>
          <ns1:prstGeom prst="rect">
            <ns1:avLst/>
          </ns1:prstGeom>
          <ns1:noFill/>
          <ns1:ln/>
        </ns0:spPr>
        <ns0:txBody>
          <ns1:bodyPr wrap="square" lIns="0" tIns="0" rIns="0" bIns="0" rtlCol="0" anchor="ctr"/>
          <ns1:lstStyle/>
          <ns1:p>
            <ns1:pPr marL="0" indent="0">
              <ns1:buNone/>
            </ns1:pPr>
            <ns1:r>
              <ns1:rPr lang="hr-HR" sz="1300" b="1" dirty="0" err="1">
                <ns1:solidFill>
                  <ns1:srgbClr val="2E3A30"/>
                </ns1:solidFill>
                <ns1:latin typeface="Poppins" pitchFamily="34" charset="0"/>
                <ns1:ea typeface="Poppins" pitchFamily="34" charset="-122"/>
                <ns1:cs typeface="Poppins" pitchFamily="34" charset="-120"/>
              </ns1:rPr>
              <ns1:t>Feedback loop from parent “journaling” and pattern analysis</ns1:t>
            </ns1:r>
            <ns1:endParaRPr lang="en-US" sz="1300" dirty="0"/>
          </ns1:p>
        </ns0:txBody>
      </ns0:sp>
      <ns0:sp>
        <ns0:nvSpPr>
          <ns0:cNvPr id="32" name="Text 24"/>
          <ns0:cNvSpPr/>
          <ns0:nvPr/>
        </ns0:nvSpPr>
        <ns0:spPr>
          <ns1:xfrm>
            <ns1:off x="5093208" y="5513427"/>
            <ns1:ext cx="2468880" cy="502920"/>
          </ns1:xfrm>
          <ns1:prstGeom prst="rect">
            <ns1:avLst/>
          </ns1:prstGeom>
          <ns1:noFill/>
          <ns1:ln/>
        </ns0:spPr>
        <ns0:txBody>
          <ns1:bodyPr wrap="square" lIns="0" tIns="0" rIns="0" bIns="0" rtlCol="0" anchor="t"/>
          <ns1:lstStyle/>
          <ns1:p>
            <ns1:pPr marL="0" indent="0">
              <ns1:lnSpc>
                <ns1:spcPts val="1250"/>
              </ns1:lnSpc>
              <ns1:buNone/>
            </ns1:pPr>
            <ns1:r>
              <ns1:rPr lang="hr-HR" sz="1030" dirty="0">
                <ns1:solidFill>
                  <ns1:srgbClr val="6E7A6C"/>
                </ns1:solidFill>
                <ns1:latin typeface="Poppins" pitchFamily="34" charset="0"/>
                <ns1:ea typeface="Poppins" pitchFamily="34" charset="-122"/>
                <ns1:cs typeface="Poppins" pitchFamily="34" charset="-120"/>
              </ns1:rPr>
              <ns1:t>The parent logs when, with whom, and after what the problem occurs.</ns1:t>
            </ns1:r>
            <ns1:endParaRPr lang="en-US" sz="1030" dirty="0"/>
          </ns1:p>
        </ns0:txBody>
      </ns0:sp>
      <ns0:sp>
        <ns0:nvSpPr>
          <ns0:cNvPr id="33" name="Shape 25"/>
          <ns0:cNvSpPr/>
          <ns0:nvPr/>
        </ns0:nvSpPr>
        <ns0:spPr>
          <ns1:xfrm>
            <ns1:off x="7982712" y="4822461"/>
            <ns1:ext cx="3566160" cy="1133856"/>
          </ns1:xfrm>
          <ns1:prstGeom prst="roundRect">
            <ns1:avLst>
              <ns1:gd name="adj" fmla="val 806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34" name="Shape 26"/>
          <ns0:cNvSpPr/>
          <ns0:nvPr/>
        </ns0:nvSpPr>
        <ns0:spPr>
          <ns1:xfrm>
            <ns1:off x="8202168" y="4992222"/>
            <ns1:ext cx="585216" cy="585216"/>
          </ns1:xfrm>
          <ns1:prstGeom prst="ellipse">
            <ns1:avLst/>
          </ns1:prstGeom>
          <ns1:solidFill>
            <ns1:srgbClr val="EAF0E6"/>
          </ns1:solidFill>
          <ns1:ln/>
        </ns0:spPr>
        <ns0:txBody>
          <ns1:bodyPr/>
          <ns1:lstStyle/>
          <ns1:p>
            <ns1:endParaRPr lang="hr-HR"/>
          </ns1:p>
        </ns0:txBody>
      </ns0:sp>
      <ns0:pic>
        <ns0:nvPicPr>
          <ns0:cNvPr id="35" name="Image 6" descr="assets/icons/PiSealCheck.png"/>
          <ns0:cNvPicPr>
            <ns1:picLocks noChangeAspect="1"/>
          </ns0:cNvPicPr>
          <ns0:nvPr/>
        </ns0:nvPicPr>
        <ns0:blipFill>
          <ns1:blip ns2:embed="rId8"/>
          <ns1:stretch>
            <ns1:fillRect/>
          </ns1:stretch>
        </ns0:blipFill>
        <ns0:spPr>
          <ns1:xfrm>
            <ns1:off x="8360176" y="5150230"/>
            <ns1:ext cx="269199" cy="269199"/>
          </ns1:xfrm>
          <ns1:prstGeom prst="rect">
            <ns1:avLst/>
          </ns1:prstGeom>
        </ns0:spPr>
      </ns0:pic>
      <ns0:sp>
        <ns0:nvSpPr>
          <ns0:cNvPr id="36" name="Text 27"/>
          <ns0:cNvSpPr/>
          <ns0:nvPr/>
        </ns0:nvSpPr>
        <ns0:spPr>
          <ns1:xfrm>
            <ns1:off x="8915400" y="4955646"/>
            <ns1:ext cx="2468880" cy="329184"/>
          </ns1:xfrm>
          <ns1:prstGeom prst="rect">
            <ns1:avLst/>
          </ns1:prstGeom>
          <ns1:noFill/>
          <ns1:ln/>
        </ns0:spPr>
        <ns0:txBody>
          <ns1:bodyPr wrap="square" lIns="0" tIns="0" rIns="0" bIns="0" rtlCol="0" anchor="ctr"/>
          <ns1:lstStyle/>
          <ns1:p>
            <ns1:pPr marL="0" indent="0">
              <ns1:buNone/>
            </ns1:pPr>
            <ns1:r>
              <ns1:rPr lang="en-US" sz="1300" b="1" dirty="0">
                <ns1:solidFill>
                  <ns1:srgbClr val="2E3A30"/>
                </ns1:solidFill>
                <ns1:latin typeface="Poppins" pitchFamily="34" charset="0"/>
                <ns1:ea typeface="Poppins" pitchFamily="34" charset="-122"/>
                <ns1:cs typeface="Poppins" pitchFamily="34" charset="-120"/>
              </ns1:rPr>
              <ns1:t>Summary for the specialist</ns1:t>
            </ns1:r>
            <ns1:endParaRPr lang="en-US" sz="1300" dirty="0"/>
          </ns1:p>
        </ns0:txBody>
      </ns0:sp>
      <ns0:sp>
        <ns0:nvSpPr>
          <ns0:cNvPr id="37" name="Text 28"/>
          <ns0:cNvSpPr/>
          <ns0:nvPr/>
        </ns0:nvSpPr>
        <ns0:spPr>
          <ns1:xfrm>
            <ns1:off x="8915400" y="5284830"/>
            <ns1:ext cx="2468880" cy="502920"/>
          </ns1:xfrm>
          <ns1:prstGeom prst="rect">
            <ns1:avLst/>
          </ns1:prstGeom>
          <ns1:noFill/>
          <ns1:ln/>
        </ns0:spPr>
        <ns0:txBody>
          <ns1:bodyPr wrap="square" lIns="0" tIns="0" rIns="0" bIns="0" rtlCol="0" anchor="t"/>
          <ns1:lstStyle/>
          <ns1:p>
            <ns1:pPr marL="0" indent="0">
              <ns1:lnSpc>
                <ns1:spcPts val="1250"/>
              </ns1:lnSpc>
              <ns1:buNone/>
            </ns1:pPr>
            <ns1:r>
              <ns1:rPr lang="en-US" sz="1030" dirty="0">
                <ns1:solidFill>
                  <ns1:srgbClr val="6E7A6C"/>
                </ns1:solidFill>
                <ns1:latin typeface="Poppins" pitchFamily="34" charset="0"/>
                <ns1:ea typeface="Poppins" pitchFamily="34" charset="-122"/>
                <ns1:cs typeface="Poppins" pitchFamily="34" charset="-120"/>
              </ns1:rPr>
              <ns1:t>A structured overview for a pediatrician or psychologist.</ns1:t>
            </ns1:r>
            <ns1:endParaRPr lang="en-US" sz="1030" dirty="0"/>
          </ns1:p>
        </ns0:txBody>
      </ns0:sp>
      <ns0:sp>
        <ns0:nvSpPr>
          <ns0:cNvPr id="38" name="Text 29"/>
          <ns0:cNvSpPr/>
          <ns0:nvPr/>
        </ns0:nvSpPr>
        <ns0:spPr>
          <ns1:xfrm>
            <ns1:off x="4160520" y="6281526"/>
            <ns1:ext cx="7406640" cy="365760"/>
          </ns1:xfrm>
          <ns1:prstGeom prst="rect">
            <ns1:avLst/>
          </ns1:prstGeom>
          <ns1:noFill/>
          <ns1:ln/>
        </ns0:spPr>
        <ns0:txBody>
          <ns1:bodyPr wrap="square" lIns="0" tIns="0" rIns="0" bIns="0" rtlCol="0" anchor="ctr"/>
          <ns1:lstStyle/>
          <ns1:p>
            <ns1:pPr marL="0" indent="0" algn="l">
              <ns1:buNone/>
            </ns1:pPr>
            <ns1:r>
              <ns1:rPr lang="en-US" sz="1150" b="1" dirty="0">
                <ns1:solidFill>
                  <ns1:srgbClr val="2E3A30"/>
                </ns1:solidFill>
                <ns1:latin typeface="Poppins" pitchFamily="34" charset="0"/>
                <ns1:ea typeface="Poppins" pitchFamily="34" charset="-122"/>
                <ns1:cs typeface="Poppins" pitchFamily="34" charset="-120"/>
              </ns1:rPr>
              <ns1:t>The only tool that combines deep personalization, longitudinal tracking, and crisis support</ns1:t>
            </ns1:r>
            <ns1:r>
              <ns1:rPr lang="hr-HR" sz="1150" b="1" dirty="0">
                <ns1:solidFill>
                  <ns1:srgbClr val="2E3A30"/>
                </ns1:solidFill>
                <ns1:latin typeface="Poppins" pitchFamily="34" charset="0"/>
                <ns1:ea typeface="Poppins" pitchFamily="34" charset="-122"/>
                <ns1:cs typeface="Poppins" pitchFamily="34" charset="-120"/>
              </ns1:rPr>
              <ns1:t>.</ns1:t>
            </ns1:r>
            <ns1:r>
              <ns1:rPr lang="en-US" sz="1150" b="1" dirty="0">
                <ns1:solidFill>
                  <ns1:srgbClr val="2E3A30"/>
                </ns1:solidFill>
                <ns1:latin typeface="Poppins" pitchFamily="34" charset="0"/>
                <ns1:ea typeface="Poppins" pitchFamily="34" charset="-122"/>
                <ns1:cs typeface="Poppins" pitchFamily="34" charset="-120"/>
              </ns1:rPr>
              <ns1:t> launching in Croatian</ns1:t>
            </ns1:r>
            <ns1:r>
              <ns1:rPr lang="hr-HR" sz="1150" b="1" dirty="0">
                <ns1:solidFill>
                  <ns1:srgbClr val="2E3A30"/>
                </ns1:solidFill>
                <ns1:latin typeface="Poppins" pitchFamily="34" charset="0"/>
                <ns1:ea typeface="Poppins" pitchFamily="34" charset="-122"/>
                <ns1:cs typeface="Poppins" pitchFamily="34" charset="-120"/>
              </ns1:rPr>
              <ns1:t> </ns1:t>
            </ns1:r>
            <ns1:r>
              <ns1:rPr lang="hr-HR" sz="1150" b="1" dirty="0" err="1">
                <ns1:solidFill>
                  <ns1:srgbClr val="2E3A30"/>
                </ns1:solidFill>
                <ns1:latin typeface="Poppins" pitchFamily="34" charset="0"/>
                <ns1:ea typeface="Poppins" pitchFamily="34" charset="-122"/>
                <ns1:cs typeface="Poppins" pitchFamily="34" charset="-120"/>
              </ns1:rPr>
              <ns1:t>where</ns1:t>
            </ns1:r>
            <ns1:r>
              <ns1:rPr lang="hr-HR" sz="1150" b="1" dirty="0">
                <ns1:solidFill>
                  <ns1:srgbClr val="2E3A30"/>
                </ns1:solidFill>
                <ns1:latin typeface="Poppins" pitchFamily="34" charset="0"/>
                <ns1:ea typeface="Poppins" pitchFamily="34" charset="-122"/>
                <ns1:cs typeface="Poppins" pitchFamily="34" charset="-120"/>
              </ns1:rPr>
              <ns1:t> </ns1:t>
            </ns1:r>
            <ns1:r>
              <ns1:rPr lang="hr-HR" sz="1150" b="1" dirty="0" err="1">
                <ns1:solidFill>
                  <ns1:srgbClr val="2E3A30"/>
                </ns1:solidFill>
                <ns1:latin typeface="Poppins" pitchFamily="34" charset="0"/>
                <ns1:ea typeface="Poppins" pitchFamily="34" charset="-122"/>
                <ns1:cs typeface="Poppins" pitchFamily="34" charset="-120"/>
              </ns1:rPr>
              <ns1:t>there</ns1:t>
            </ns1:r>
            <ns1:r>
              <ns1:rPr lang="hr-HR" sz="1150" b="1" dirty="0">
                <ns1:solidFill>
                  <ns1:srgbClr val="2E3A30"/>
                </ns1:solidFill>
                <ns1:latin typeface="Poppins" pitchFamily="34" charset="0"/>
                <ns1:ea typeface="Poppins" pitchFamily="34" charset="-122"/>
                <ns1:cs typeface="Poppins" pitchFamily="34" charset="-120"/>
              </ns1:rPr>
              <ns1:t> </ns1:t>
            </ns1:r>
            <ns1:r>
              <ns1:rPr lang="hr-HR" sz="1150" b="1" dirty="0" err="1">
                <ns1:solidFill>
                  <ns1:srgbClr val="2E3A30"/>
                </ns1:solidFill>
                <ns1:latin typeface="Poppins" pitchFamily="34" charset="0"/>
                <ns1:ea typeface="Poppins" pitchFamily="34" charset="-122"/>
                <ns1:cs typeface="Poppins" pitchFamily="34" charset="-120"/>
              </ns1:rPr>
              <ns1:t>is</ns1:t>
            </ns1:r>
            <ns1:r>
              <ns1:rPr lang="hr-HR" sz="1150" b="1" dirty="0">
                <ns1:solidFill>
                  <ns1:srgbClr val="2E3A30"/>
                </ns1:solidFill>
                <ns1:latin typeface="Poppins" pitchFamily="34" charset="0"/>
                <ns1:ea typeface="Poppins" pitchFamily="34" charset="-122"/>
                <ns1:cs typeface="Poppins" pitchFamily="34" charset="-120"/>
              </ns1:rPr>
              <ns1:t> no </ns1:t>
            </ns1:r>
            <ns1:r>
              <ns1:rPr lang="hr-HR" sz="1150" b="1" dirty="0" err="1">
                <ns1:solidFill>
                  <ns1:srgbClr val="2E3A30"/>
                </ns1:solidFill>
                <ns1:latin typeface="Poppins" pitchFamily="34" charset="0"/>
                <ns1:ea typeface="Poppins" pitchFamily="34" charset="-122"/>
                <ns1:cs typeface="Poppins" pitchFamily="34" charset="-120"/>
              </ns1:rPr>
              <ns1:t>similar</ns1:t>
            </ns1:r>
            <ns1:r>
              <ns1:rPr lang="hr-HR" sz="1150" b="1" dirty="0">
                <ns1:solidFill>
                  <ns1:srgbClr val="2E3A30"/>
                </ns1:solidFill>
                <ns1:latin typeface="Poppins" pitchFamily="34" charset="0"/>
                <ns1:ea typeface="Poppins" pitchFamily="34" charset="-122"/>
                <ns1:cs typeface="Poppins" pitchFamily="34" charset="-120"/>
              </ns1:rPr>
              <ns1:t> </ns1:t>
            </ns1:r>
            <ns1:r>
              <ns1:rPr lang="hr-HR" sz="1150" b="1" dirty="0" err="1">
                <ns1:solidFill>
                  <ns1:srgbClr val="2E3A30"/>
                </ns1:solidFill>
                <ns1:latin typeface="Poppins" pitchFamily="34" charset="0"/>
                <ns1:ea typeface="Poppins" pitchFamily="34" charset="-122"/>
                <ns1:cs typeface="Poppins" pitchFamily="34" charset="-120"/>
              </ns1:rPr>
              <ns1:t>applications</ns1:t>
            </ns1:r>
            <ns1:r>
              <ns1:rPr lang="hr-HR" sz="1150" b="1" dirty="0">
                <ns1:solidFill>
                  <ns1:srgbClr val="2E3A30"/>
                </ns1:solidFill>
                <ns1:latin typeface="Poppins" pitchFamily="34" charset="0"/>
                <ns1:ea typeface="Poppins" pitchFamily="34" charset="-122"/>
                <ns1:cs typeface="Poppins" pitchFamily="34" charset="-120"/>
              </ns1:rPr>
              <ns1:t>.</ns1:t>
            </ns1:r>
            <ns1:endParaRPr lang="en-US" sz="1150" dirty="0"/>
          </ns1:p>
        </ns0:txBody>
      </ns0:sp>
      <ns0:sp>
        <ns0:nvSpPr>
          <ns0:cNvPr id="39" name="Text 30"/>
          <ns0:cNvSpPr/>
          <ns0:nvPr/>
        </ns0:nvSpPr>
        <ns0:spPr>
          <ns1:xfrm>
            <ns1:off x="11140135" y="6309360"/>
            <ns1:ext cx="5029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04</ns1:t>
            </ns1:r>
            <ns1:endParaRPr lang="en-US" sz="1000" dirty="0"/>
          </ns1:p>
        </ns0:txBody>
      </ns0:sp>
      <ns0:pic>
        <ns0:nvPicPr>
          <ns0:cNvPr id="40" name="Image 7" descr="assets/mark_sage.png"/>
          <ns0:cNvPicPr>
            <ns1:picLocks noChangeAspect="1"/>
          </ns0:cNvPicPr>
          <ns0:nvPr/>
        </ns0:nvPicPr>
        <ns0:blipFill>
          <ns1:blip ns2:embed="rId9">
            <ns1:alphaModFix amt="82000"/>
          </ns1:blip>
          <ns1:stretch>
            <ns1:fillRect/>
          </ns1:stretch>
        </ns0:blipFill>
        <ns0:spPr>
          <ns1:xfrm>
            <ns1:off x="11624767" y="6272784"/>
            <ns1:ext cx="292608" cy="292608"/>
          </ns1:xfrm>
          <ns1:prstGeom prst="rect">
            <ns1:avLst/>
          </ns1:prstGeom>
        </ns0:spPr>
      </ns0:pic>
      <ns0:sp>
        <ns0:nvSpPr>
          <ns0:cNvPr id="42" name="TextBox 41">
            <ns1:extLst>
              <ns1:ext uri="{FF2B5EF4-FFF2-40B4-BE49-F238E27FC236}">
                <ns3:creationId id="{0E7700BC-468F-A192-C0FA-04BA249E907A}"/>
              </ns1:ext>
            </ns1:extLst>
          </ns0:cNvPr>
          <ns0:cNvSpPr txBox="1"/>
          <ns0:nvPr/>
        </ns0:nvSpPr>
        <ns0:spPr>
          <ns1:xfrm>
            <ns1:off x="643127" y="1415522"/>
            <ns1:ext cx="10999927" cy="692497"/>
          </ns1:xfrm>
          <ns1:prstGeom prst="rect">
            <ns1:avLst/>
          </ns1:prstGeom>
          <ns1:noFill/>
        </ns0:spPr>
        <ns0:txBody>
          <ns1:bodyPr wrap="square">
            <ns1:spAutoFit/>
          </ns1:bodyPr>
          <ns1:lstStyle/>
          <ns1:p>
            <ns1:r>
              <ns1:rPr lang="en-US" sz="1300" dirty="0">
                <ns1:solidFill>
                  <ns1:srgbClr val="6E7A6C"/>
                </ns1:solidFill>
                <ns1:latin typeface="Poppins" pitchFamily="34" charset="0"/>
                <ns1:cs typeface="Poppins" pitchFamily="34" charset="-120"/>
              </ns1:rPr>
              <ns1:t>Harmonia is an educational B2C parenting app for parents of children aged 3 to 7 (later expanding to ages 2 to 17) that provides hyper-personalized recommendations for everyday parenting challenges. Personalization is powered by our own AI system, which follows a proprietary deterministic decision-making model designed and tested by a psychologist.</ns1:t>
            </ns1:r>
            <ns1:endParaRPr lang="hr-HR" sz="1300" dirty="0">
              <ns1:solidFill>
                <ns1:srgbClr val="6E7A6C"/>
              </ns1:solidFill>
              <ns1:latin typeface="Poppins" pitchFamily="34" charset="0"/>
              <ns1:cs typeface="Poppins" pitchFamily="34" charset="-120"/>
            </ns1:endParaRPr>
          </ns1:p>
        </ns0:txBody>
      </ns0:sp>
      <ns0:pic>
        <ns0:nvPicPr>
          <ns0:cNvPr id="43" name="Image 0" descr="Crveni gumb - ekran iz frontend specifikacije">
            <ns1:extLst>
              <ns1:ext uri="{FF2B5EF4-FFF2-40B4-BE49-F238E27FC236}">
                <ns3:creationId id="{795FF721-79A3-514F-9E34-D767E7C33A7F}"/>
              </ns1:ext>
            </ns1:extLst>
          </ns0:cNvPr>
          <ns0:cNvPicPr>
            <ns1:picLocks noChangeAspect="1"/>
          </ns0:cNvPicPr>
          <ns0:nvPr/>
        </ns0:nvPicPr>
        <ns0:blipFill>
          <ns1:blip ns2:embed="rId10"/>
          <ns1:stretch>
            <ns1:fillRect/>
          </ns1:stretch>
        </ns0:blipFill>
        <ns0:spPr>
          <ns1:xfrm>
            <ns1:off x="1141320" y="2412141"/>
            <ns1:ext cx="2081990" cy="3998054"/>
          </ns1:xfrm>
          <ns1:prstGeom prst="rect">
            <ns1:avLst/>
          </ns1:prstGeom>
        </ns0:spPr>
      </ns0:pic>
    </ns0:spTree>
  </ns0:cSld>
  <ns0:clrMapOvr>
    <ns1:masterClrMapping/>
  </ns0:clrMapOvr>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ns0:cSld>
    <ns0:spTree>
      <ns0:nvGrpSpPr>
        <ns0:cNvPr id="1" name=""/>
        <ns0:cNvGrpSpPr/>
        <ns0:nvPr/>
      </ns0:nvGrpSpPr>
      <ns0:grpSpPr>
        <ns1:xfrm>
          <ns1:off x="0" y="0"/>
          <ns1:ext cx="0" cy="0"/>
          <ns1:chOff x="0" y="0"/>
          <ns1:chExt cx="0" cy="0"/>
        </ns1:xfrm>
      </ns0:grpSpPr>
      <ns0:sp>
        <ns0:nvSpPr>
          <ns0:cNvPr id="42" name="Shape 33">
            <ns1:extLst>
              <ns1:ext uri="{FF2B5EF4-FFF2-40B4-BE49-F238E27FC236}">
                <ns2:creationId id="{0B176091-EED7-24E9-9943-A0FA3A27548B}"/>
              </ns1:ext>
            </ns1:extLst>
          </ns0:cNvPr>
          <ns0:cNvSpPr/>
          <ns0:nvPr/>
        </ns0:nvSpPr>
        <ns0:spPr>
          <ns1:xfrm>
            <ns1:off x="593538" y="5430078"/>
            <ns1:ext cx="10972800" cy="958530"/>
          </ns1:xfrm>
          <ns1:prstGeom prst="roundRect">
            <ns1:avLst>
              <ns1:gd name="adj" fmla="val 13889"/>
            </ns1:avLst>
          </ns1:prstGeom>
          <ns1:solidFill>
            <ns1:srgbClr val="232E24"/>
          </ns1:solidFill>
          <ns1:ln/>
        </ns0:spPr>
        <ns0:txBody>
          <ns1:bodyPr/>
          <ns1:lstStyle/>
          <ns1:p>
            <ns1:endParaRPr lang="hr-HR"/>
          </ns1:p>
        </ns0:txBody>
      </ns0:sp>
      <ns0:sp>
        <ns0:nvSpPr>
          <ns0:cNvPr id="2" name="Text 0"/>
          <ns0:cNvSpPr txBox="1"/>
          <ns0:nvPr/>
        </ns0:nvSpPr>
        <ns0:spPr>
          <ns1:xfrm>
            <ns1:off x="609600" y="353568"/>
            <ns1:ext cx="10972800" cy="268224"/>
          </ns1:xfrm>
          <ns1:prstGeom prst="rect">
            <ns1:avLst/>
          </ns1:prstGeom>
          <ns1:noFill/>
          <ns1:ln/>
        </ns0:spPr>
        <ns0:txBody>
          <ns1:bodyPr wrap="square" lIns="0" tIns="0" rIns="0" bIns="0" rtlCol="0" anchor="ctr"/>
          <ns1:lstStyle/>
          <ns1:p>
            <ns1:r>
              <ns1:rPr lang="en-US" sz="1000" b="1" kern="0" spc="400" dirty="0">
                <ns1:solidFill>
                  <ns1:srgbClr val="C2674A"/>
                </ns1:solidFill>
                <ns1:latin typeface="Arial" pitchFamily="34" charset="0"/>
                <ns1:ea typeface="Arial" pitchFamily="34" charset="-122"/>
                <ns1:cs typeface="Arial" pitchFamily="34" charset="-120"/>
              </ns1:rPr>
              <ns1:t>PRODUCT  ·  PROACTIVE SUPPORT</ns1:t>
            </ns1:r>
            <ns1:endParaRPr lang="en-US" sz="1000" dirty="0"/>
          </ns1:p>
        </ns0:txBody>
      </ns0:sp>
      <ns0:sp>
        <ns0:nvSpPr>
          <ns0:cNvPr id="3" name="Text 1"/>
          <ns0:cNvSpPr txBox="1"/>
          <ns0:nvPr/>
        </ns0:nvSpPr>
        <ns0:spPr>
          <ns1:xfrm>
            <ns1:off x="609600" y="670560"/>
            <ns1:ext cx="10728960" cy="902208"/>
          </ns1:xfrm>
          <ns1:prstGeom prst="rect">
            <ns1:avLst/>
          </ns1:prstGeom>
          <ns1:noFill/>
          <ns1:ln/>
        </ns0:spPr>
        <ns0:txBody>
          <ns1:bodyPr wrap="square" lIns="0" tIns="0" rIns="0" bIns="0" rtlCol="0" anchor="ctr"/>
          <ns1:lstStyle/>
          <ns1:p>
            <ns1:r>
              <ns1:rPr lang="en-US" sz="2533" b="1" dirty="0">
                <ns1:solidFill>
                  <ns1:srgbClr val="232E24"/>
                </ns1:solidFill>
                <ns1:latin typeface="Arial" pitchFamily="34" charset="0"/>
                <ns1:ea typeface="Arial" pitchFamily="34" charset="-122"/>
                <ns1:cs typeface="Arial" pitchFamily="34" charset="-120"/>
              </ns1:rPr>
              <ns1:t>Every day, the app learns from parent feedback and proactively offers help based on what it learns.</ns1:t>
            </ns1:r>
            <ns1:endParaRPr lang="en-US" sz="2533" dirty="0"/>
          </ns1:p>
        </ns0:txBody>
      </ns0:sp>
      <ns0:sp>
        <ns0:nvSpPr>
          <ns0:cNvPr id="4" name="Shape 2"/>
          <ns0:cNvSpPr/>
          <ns0:nvPr/>
        </ns0:nvSpPr>
        <ns0:spPr>
          <ns1:xfrm>
            <ns1:off x="609600" y="1670304"/>
            <ns1:ext cx="316992" cy="316992"/>
          </ns1:xfrm>
          <ns1:prstGeom prst="ellipse">
            <ns1:avLst/>
          </ns1:prstGeom>
          <ns1:solidFill>
            <ns1:srgbClr val="EAF0E6"/>
          </ns1:solidFill>
          <ns1:ln w="9525">
            <ns1:solidFill>
              <ns1:srgbClr val="A8C0A6"/>
            </ns1:solidFill>
            <ns1:prstDash val="solid"/>
          </ns1:ln>
        </ns0:spPr>
        <ns0:txBody>
          <ns1:bodyPr/>
          <ns1:lstStyle/>
          <ns1:p>
            <ns1:endParaRPr lang="hr-HR" sz="2400"/>
          </ns1:p>
        </ns0:txBody>
      </ns0:sp>
      <ns0:sp>
        <ns0:nvSpPr>
          <ns0:cNvPr id="5" name="Text 3"/>
          <ns0:cNvSpPr txBox="1"/>
          <ns0:nvPr/>
        </ns0:nvSpPr>
        <ns0:spPr>
          <ns1:xfrm>
            <ns1:off x="609600" y="1670304"/>
            <ns1:ext cx="316992" cy="316992"/>
          </ns1:xfrm>
          <ns1:prstGeom prst="rect">
            <ns1:avLst/>
          </ns1:prstGeom>
          <ns1:noFill/>
          <ns1:ln/>
        </ns0:spPr>
        <ns0:txBody>
          <ns1:bodyPr wrap="square" lIns="0" tIns="0" rIns="0" bIns="0" rtlCol="0" anchor="ctr"/>
          <ns1:lstStyle/>
          <ns1:p>
            <ns1:pPr algn="ctr"/>
            <ns1:r>
              <ns1:rPr lang="en-US" sz="933" dirty="0">
                <ns1:solidFill>
                  <ns1:srgbClr val="7A9A7E"/>
                </ns1:solidFill>
              </ns1:rPr>
              <ns1:t>●</ns1:t>
            </ns1:r>
            <ns1:endParaRPr lang="en-US" sz="933" dirty="0"/>
          </ns1:p>
        </ns0:txBody>
      </ns0:sp>
      <ns0:sp>
        <ns0:nvSpPr>
          <ns0:cNvPr id="6" name="Text 4"/>
          <ns0:cNvSpPr txBox="1"/>
          <ns0:nvPr/>
        </ns0:nvSpPr>
        <ns0:spPr>
          <ns1:xfrm>
            <ns1:off x="1060704" y="1670304"/>
            <ns1:ext cx="10607040" cy="316992"/>
          </ns1:xfrm>
          <ns1:prstGeom prst="rect">
            <ns1:avLst/>
          </ns1:prstGeom>
          <ns1:noFill/>
          <ns1:ln/>
        </ns0:spPr>
        <ns0:txBody>
          <ns1:bodyPr wrap="square" lIns="0" tIns="0" rIns="0" bIns="0" rtlCol="0" anchor="ctr"/>
          <ns1:lstStyle/>
          <ns1:p>
            <ns1:r>
              <ns1:rPr lang="en-US" sz="1333" dirty="0">
                <ns1:solidFill>
                  <ns1:srgbClr val="6E7A6C"/>
                </ns1:solidFill>
                <ns1:latin typeface="Arial" pitchFamily="34" charset="0"/>
                <ns1:ea typeface="Arial" pitchFamily="34" charset="-122"/>
                <ns1:cs typeface="Arial" pitchFamily="34" charset="-120"/>
              </ns1:rPr>
              <ns1:t>The Harmonia app reaches out on its own at key moments of the day.</ns1:t>
            </ns1:r>
            <ns1:endParaRPr lang="en-US" sz="1333" dirty="0"/>
          </ns1:p>
        </ns0:txBody>
      </ns0:sp>
      <ns0:sp>
        <ns0:nvSpPr>
          <ns0:cNvPr id="7" name="Shape 5"/>
          <ns0:cNvSpPr/>
          <ns0:nvPr/>
        </ns0:nvSpPr>
        <ns0:spPr>
          <ns1:xfrm>
            <ns1:off x="609600" y="2109216"/>
            <ns1:ext cx="2651760" cy="1670304"/>
          </ns1:xfrm>
          <ns1:prstGeom prst="roundRect">
            <ns1:avLst>
              <ns1:gd name="adj" fmla="val 7299"/>
            </ns1:avLst>
          </ns1:prstGeom>
          <ns1:solidFill>
            <ns1:srgbClr val="F0EBE2"/>
          </ns1:solidFill>
          <ns1:ln w="9525">
            <ns1:solidFill>
              <ns1:srgbClr val="E7E1D6"/>
            </ns1:solidFill>
            <ns1:prstDash val="solid"/>
          </ns1:ln>
        </ns0:spPr>
        <ns0:txBody>
          <ns1:bodyPr/>
          <ns1:lstStyle/>
          <ns1:p>
            <ns1:endParaRPr lang="hr-HR" sz="2400"/>
          </ns1:p>
        </ns0:txBody>
      </ns0:sp>
      <ns0:sp>
        <ns0:nvSpPr>
          <ns0:cNvPr id="8" name="Shape 6"/>
          <ns0:cNvSpPr/>
          <ns0:nvPr/>
        </ns0:nvSpPr>
        <ns0:spPr>
          <ns1:xfrm>
            <ns1:off x="792480" y="2322576"/>
            <ns1:ext cx="109728" cy="109728"/>
          </ns1:xfrm>
          <ns1:prstGeom prst="ellipse">
            <ns1:avLst/>
          </ns1:prstGeom>
          <ns1:solidFill>
            <ns1:srgbClr val="F5A623"/>
          </ns1:solidFill>
          <ns1:ln w="12700">
            <ns1:solidFill>
              <ns1:srgbClr val="F5A623"/>
            </ns1:solidFill>
            <ns1:prstDash val="solid"/>
          </ns1:ln>
        </ns0:spPr>
        <ns0:txBody>
          <ns1:bodyPr/>
          <ns1:lstStyle/>
          <ns1:p>
            <ns1:endParaRPr lang="hr-HR" sz="2400"/>
          </ns1:p>
        </ns0:txBody>
      </ns0:sp>
      <ns0:sp>
        <ns0:nvSpPr>
          <ns0:cNvPr id="9" name="Text 7"/>
          <ns0:cNvSpPr txBox="1"/>
          <ns0:nvPr/>
        </ns0:nvSpPr>
        <ns0:spPr>
          <ns1:xfrm>
            <ns1:off x="975360" y="2273808"/>
            <ns1:ext cx="2200656" cy="268224"/>
          </ns1:xfrm>
          <ns1:prstGeom prst="rect">
            <ns1:avLst/>
          </ns1:prstGeom>
          <ns1:noFill/>
          <ns1:ln/>
        </ns0:spPr>
        <ns0:txBody>
          <ns1:bodyPr wrap="square" lIns="0" tIns="0" rIns="0" bIns="0" rtlCol="0" anchor="ctr"/>
          <ns1:lstStyle/>
          <ns1:p>
            <ns1:r>
              <ns1:rPr lang="en-US" sz="1067" b="1" dirty="0">
                <ns1:solidFill>
                  <ns1:srgbClr val="4F6B53"/>
                </ns1:solidFill>
                <ns1:latin typeface="Arial" pitchFamily="34" charset="0"/>
                <ns1:ea typeface="Arial" pitchFamily="34" charset="-122"/>
                <ns1:cs typeface="Arial" pitchFamily="34" charset="-120"/>
              </ns1:rPr>
              <ns1:t>Morning</ns1:t>
            </ns1:r>
            <ns1:endParaRPr lang="en-US" sz="1067" dirty="0"/>
          </ns1:p>
        </ns0:txBody>
      </ns0:sp>
      <ns0:sp>
        <ns0:nvSpPr>
          <ns0:cNvPr id="10" name="Text 8"/>
          <ns0:cNvSpPr txBox="1"/>
          <ns0:nvPr/>
        </ns0:nvSpPr>
        <ns0:spPr>
          <ns1:xfrm>
            <ns1:off x="768096" y="2621280"/>
            <ns1:ext cx="2334768" cy="1097280"/>
          </ns1:xfrm>
          <ns1:prstGeom prst="rect">
            <ns1:avLst/>
          </ns1:prstGeom>
          <ns1:noFill/>
          <ns1:ln/>
        </ns0:spPr>
        <ns0:txBody>
          <ns1:bodyPr wrap="square" lIns="0" tIns="0" rIns="0" bIns="0" rtlCol="0" anchor="t"/>
          <ns1:lstStyle/>
          <ns1:p>
            <ns1:r>
              <ns1:rPr lang="en-US" sz="1200" i="1" dirty="0">
                <ns1:solidFill>
                  <ns1:srgbClr val="2E3A30"/>
                </ns1:solidFill>
                <ns1:latin typeface="Arial" pitchFamily="34" charset="0"/>
                <ns1:ea typeface="Arial" pitchFamily="34" charset="-122"/>
                <ns1:cs typeface="Arial" pitchFamily="34" charset="-120"/>
              </ns1:rPr>
              <ns1:t>“She cries every morning getting ready. I don’t know what to do.”</ns1:t>
            </ns1:r>
            <ns1:endParaRPr lang="en-US" sz="1200" dirty="0"/>
          </ns1:p>
        </ns0:txBody>
      </ns0:sp>
      <ns0:sp>
        <ns0:nvSpPr>
          <ns0:cNvPr id="11" name="Shape 9"/>
          <ns0:cNvSpPr/>
          <ns0:nvPr/>
        </ns0:nvSpPr>
        <ns0:spPr>
          <ns1:xfrm>
            <ns1:off x="3383280" y="2109216"/>
            <ns1:ext cx="2651760" cy="1670304"/>
          </ns1:xfrm>
          <ns1:prstGeom prst="roundRect">
            <ns1:avLst>
              <ns1:gd name="adj" fmla="val 7299"/>
            </ns1:avLst>
          </ns1:prstGeom>
          <ns1:solidFill>
            <ns1:srgbClr val="F0EBE2"/>
          </ns1:solidFill>
          <ns1:ln w="9525">
            <ns1:solidFill>
              <ns1:srgbClr val="E7E1D6"/>
            </ns1:solidFill>
            <ns1:prstDash val="solid"/>
          </ns1:ln>
        </ns0:spPr>
        <ns0:txBody>
          <ns1:bodyPr/>
          <ns1:lstStyle/>
          <ns1:p>
            <ns1:endParaRPr lang="hr-HR" sz="2400"/>
          </ns1:p>
        </ns0:txBody>
      </ns0:sp>
      <ns0:sp>
        <ns0:nvSpPr>
          <ns0:cNvPr id="12" name="Shape 10"/>
          <ns0:cNvSpPr/>
          <ns0:nvPr/>
        </ns0:nvSpPr>
        <ns0:spPr>
          <ns1:xfrm>
            <ns1:off x="3566160" y="2322576"/>
            <ns1:ext cx="109728" cy="109728"/>
          </ns1:xfrm>
          <ns1:prstGeom prst="ellipse">
            <ns1:avLst/>
          </ns1:prstGeom>
          <ns1:solidFill>
            <ns1:srgbClr val="7A9A7E"/>
          </ns1:solidFill>
          <ns1:ln w="12700">
            <ns1:solidFill>
              <ns1:srgbClr val="7A9A7E"/>
            </ns1:solidFill>
            <ns1:prstDash val="solid"/>
          </ns1:ln>
        </ns0:spPr>
        <ns0:txBody>
          <ns1:bodyPr/>
          <ns1:lstStyle/>
          <ns1:p>
            <ns1:endParaRPr lang="hr-HR" sz="2400"/>
          </ns1:p>
        </ns0:txBody>
      </ns0:sp>
      <ns0:sp>
        <ns0:nvSpPr>
          <ns0:cNvPr id="13" name="Text 11"/>
          <ns0:cNvSpPr txBox="1"/>
          <ns0:nvPr/>
        </ns0:nvSpPr>
        <ns0:spPr>
          <ns1:xfrm>
            <ns1:off x="3749040" y="2273808"/>
            <ns1:ext cx="2200656" cy="268224"/>
          </ns1:xfrm>
          <ns1:prstGeom prst="rect">
            <ns1:avLst/>
          </ns1:prstGeom>
          <ns1:noFill/>
          <ns1:ln/>
        </ns0:spPr>
        <ns0:txBody>
          <ns1:bodyPr wrap="square" lIns="0" tIns="0" rIns="0" bIns="0" rtlCol="0" anchor="ctr"/>
          <ns1:lstStyle/>
          <ns1:p>
            <ns1:r>
              <ns1:rPr lang="en-US" sz="1067" b="1" dirty="0">
                <ns1:solidFill>
                  <ns1:srgbClr val="4F6B53"/>
                </ns1:solidFill>
                <ns1:latin typeface="Arial" pitchFamily="34" charset="0"/>
                <ns1:ea typeface="Arial" pitchFamily="34" charset="-122"/>
                <ns1:cs typeface="Arial" pitchFamily="34" charset="-120"/>
              </ns1:rPr>
              <ns1:t>Transitions</ns1:t>
            </ns1:r>
            <ns1:endParaRPr lang="en-US" sz="1067" dirty="0"/>
          </ns1:p>
        </ns0:txBody>
      </ns0:sp>
      <ns0:sp>
        <ns0:nvSpPr>
          <ns0:cNvPr id="14" name="Text 12"/>
          <ns0:cNvSpPr txBox="1"/>
          <ns0:nvPr/>
        </ns0:nvSpPr>
        <ns0:spPr>
          <ns1:xfrm>
            <ns1:off x="3541776" y="2621280"/>
            <ns1:ext cx="2334768" cy="1097280"/>
          </ns1:xfrm>
          <ns1:prstGeom prst="rect">
            <ns1:avLst/>
          </ns1:prstGeom>
          <ns1:noFill/>
          <ns1:ln/>
        </ns0:spPr>
        <ns0:txBody>
          <ns1:bodyPr wrap="square" lIns="0" tIns="0" rIns="0" bIns="0" rtlCol="0" anchor="t"/>
          <ns1:lstStyle/>
          <ns1:p>
            <ns1:r>
              <ns1:rPr lang="en-US" sz="1200" i="1" dirty="0">
                <ns1:solidFill>
                  <ns1:srgbClr val="2E3A30"/>
                </ns1:solidFill>
                <ns1:latin typeface="Arial" pitchFamily="34" charset="0"/>
                <ns1:ea typeface="Arial" pitchFamily="34" charset="-122"/>
                <ns1:cs typeface="Arial" pitchFamily="34" charset="-120"/>
              </ns1:rPr>
              <ns1:t>“Every pickup from daycare turns into a meltdown.”</ns1:t>
            </ns1:r>
            <ns1:endParaRPr lang="en-US" sz="1200" dirty="0"/>
          </ns1:p>
        </ns0:txBody>
      </ns0:sp>
      <ns0:sp>
        <ns0:nvSpPr>
          <ns0:cNvPr id="15" name="Shape 13"/>
          <ns0:cNvSpPr/>
          <ns0:nvPr/>
        </ns0:nvSpPr>
        <ns0:spPr>
          <ns1:xfrm>
            <ns1:off x="6156960" y="2109216"/>
            <ns1:ext cx="2651760" cy="1670304"/>
          </ns1:xfrm>
          <ns1:prstGeom prst="roundRect">
            <ns1:avLst>
              <ns1:gd name="adj" fmla="val 7299"/>
            </ns1:avLst>
          </ns1:prstGeom>
          <ns1:solidFill>
            <ns1:srgbClr val="F0EBE2"/>
          </ns1:solidFill>
          <ns1:ln w="9525">
            <ns1:solidFill>
              <ns1:srgbClr val="E7E1D6"/>
            </ns1:solidFill>
            <ns1:prstDash val="solid"/>
          </ns1:ln>
        </ns0:spPr>
        <ns0:txBody>
          <ns1:bodyPr/>
          <ns1:lstStyle/>
          <ns1:p>
            <ns1:endParaRPr lang="hr-HR" sz="2400"/>
          </ns1:p>
        </ns0:txBody>
      </ns0:sp>
      <ns0:sp>
        <ns0:nvSpPr>
          <ns0:cNvPr id="16" name="Shape 14"/>
          <ns0:cNvSpPr/>
          <ns0:nvPr/>
        </ns0:nvSpPr>
        <ns0:spPr>
          <ns1:xfrm>
            <ns1:off x="6339840" y="2322576"/>
            <ns1:ext cx="109728" cy="109728"/>
          </ns1:xfrm>
          <ns1:prstGeom prst="ellipse">
            <ns1:avLst/>
          </ns1:prstGeom>
          <ns1:solidFill>
            <ns1:srgbClr val="C2674A"/>
          </ns1:solidFill>
          <ns1:ln w="12700">
            <ns1:solidFill>
              <ns1:srgbClr val="C2674A"/>
            </ns1:solidFill>
            <ns1:prstDash val="solid"/>
          </ns1:ln>
        </ns0:spPr>
        <ns0:txBody>
          <ns1:bodyPr/>
          <ns1:lstStyle/>
          <ns1:p>
            <ns1:endParaRPr lang="hr-HR" sz="2400"/>
          </ns1:p>
        </ns0:txBody>
      </ns0:sp>
      <ns0:sp>
        <ns0:nvSpPr>
          <ns0:cNvPr id="17" name="Text 15"/>
          <ns0:cNvSpPr txBox="1"/>
          <ns0:nvPr/>
        </ns0:nvSpPr>
        <ns0:spPr>
          <ns1:xfrm>
            <ns1:off x="6522720" y="2273808"/>
            <ns1:ext cx="2200656" cy="268224"/>
          </ns1:xfrm>
          <ns1:prstGeom prst="rect">
            <ns1:avLst/>
          </ns1:prstGeom>
          <ns1:noFill/>
          <ns1:ln/>
        </ns0:spPr>
        <ns0:txBody>
          <ns1:bodyPr wrap="square" lIns="0" tIns="0" rIns="0" bIns="0" rtlCol="0" anchor="ctr"/>
          <ns1:lstStyle/>
          <ns1:p>
            <ns1:r>
              <ns1:rPr lang="en-US" sz="1067" b="1" dirty="0">
                <ns1:solidFill>
                  <ns1:srgbClr val="4F6B53"/>
                </ns1:solidFill>
                <ns1:latin typeface="Arial" pitchFamily="34" charset="0"/>
                <ns1:ea typeface="Arial" pitchFamily="34" charset="-122"/>
                <ns1:cs typeface="Arial" pitchFamily="34" charset="-120"/>
              </ns1:rPr>
              <ns1:t>Play &amp; boundaries</ns1:t>
            </ns1:r>
            <ns1:endParaRPr lang="en-US" sz="1067" dirty="0"/>
          </ns1:p>
        </ns0:txBody>
      </ns0:sp>
      <ns0:sp>
        <ns0:nvSpPr>
          <ns0:cNvPr id="18" name="Text 16"/>
          <ns0:cNvSpPr txBox="1"/>
          <ns0:nvPr/>
        </ns0:nvSpPr>
        <ns0:spPr>
          <ns1:xfrm>
            <ns1:off x="6315456" y="2621280"/>
            <ns1:ext cx="2334768" cy="1097280"/>
          </ns1:xfrm>
          <ns1:prstGeom prst="rect">
            <ns1:avLst/>
          </ns1:prstGeom>
          <ns1:noFill/>
          <ns1:ln/>
        </ns0:spPr>
        <ns0:txBody>
          <ns1:bodyPr wrap="square" lIns="0" tIns="0" rIns="0" bIns="0" rtlCol="0" anchor="t"/>
          <ns1:lstStyle/>
          <ns1:p>
            <ns1:r>
              <ns1:rPr lang="en-US" sz="1200" i="1" dirty="0">
                <ns1:solidFill>
                  <ns1:srgbClr val="2E3A30"/>
                </ns1:solidFill>
                <ns1:latin typeface="Arial" pitchFamily="34" charset="0"/>
                <ns1:ea typeface="Arial" pitchFamily="34" charset="-122"/>
                <ns1:cs typeface="Arial" pitchFamily="34" charset="-120"/>
              </ns1:rPr>
              <ns1:t>“He hits when things don’t go his way.”</ns1:t>
            </ns1:r>
            <ns1:endParaRPr lang="en-US" sz="1200" dirty="0"/>
          </ns1:p>
        </ns0:txBody>
      </ns0:sp>
      <ns0:sp>
        <ns0:nvSpPr>
          <ns0:cNvPr id="19" name="Shape 17"/>
          <ns0:cNvSpPr/>
          <ns0:nvPr/>
        </ns0:nvSpPr>
        <ns0:spPr>
          <ns1:xfrm>
            <ns1:off x="8930640" y="2109216"/>
            <ns1:ext cx="2651760" cy="1670304"/>
          </ns1:xfrm>
          <ns1:prstGeom prst="roundRect">
            <ns1:avLst>
              <ns1:gd name="adj" fmla="val 7299"/>
            </ns1:avLst>
          </ns1:prstGeom>
          <ns1:solidFill>
            <ns1:srgbClr val="F0EBE2"/>
          </ns1:solidFill>
          <ns1:ln w="9525">
            <ns1:solidFill>
              <ns1:srgbClr val="E7E1D6"/>
            </ns1:solidFill>
            <ns1:prstDash val="solid"/>
          </ns1:ln>
        </ns0:spPr>
        <ns0:txBody>
          <ns1:bodyPr/>
          <ns1:lstStyle/>
          <ns1:p>
            <ns1:endParaRPr lang="hr-HR" sz="2400"/>
          </ns1:p>
        </ns0:txBody>
      </ns0:sp>
      <ns0:sp>
        <ns0:nvSpPr>
          <ns0:cNvPr id="20" name="Shape 18"/>
          <ns0:cNvSpPr/>
          <ns0:nvPr/>
        </ns0:nvSpPr>
        <ns0:spPr>
          <ns1:xfrm>
            <ns1:off x="9113520" y="2322576"/>
            <ns1:ext cx="109728" cy="109728"/>
          </ns1:xfrm>
          <ns1:prstGeom prst="ellipse">
            <ns1:avLst/>
          </ns1:prstGeom>
          <ns1:solidFill>
            <ns1:srgbClr val="4F6B53"/>
          </ns1:solidFill>
          <ns1:ln w="12700">
            <ns1:solidFill>
              <ns1:srgbClr val="4F6B53"/>
            </ns1:solidFill>
            <ns1:prstDash val="solid"/>
          </ns1:ln>
        </ns0:spPr>
        <ns0:txBody>
          <ns1:bodyPr/>
          <ns1:lstStyle/>
          <ns1:p>
            <ns1:endParaRPr lang="hr-HR" sz="2400"/>
          </ns1:p>
        </ns0:txBody>
      </ns0:sp>
      <ns0:sp>
        <ns0:nvSpPr>
          <ns0:cNvPr id="21" name="Text 19"/>
          <ns0:cNvSpPr txBox="1"/>
          <ns0:nvPr/>
        </ns0:nvSpPr>
        <ns0:spPr>
          <ns1:xfrm>
            <ns1:off x="9296400" y="2273808"/>
            <ns1:ext cx="2200656" cy="268224"/>
          </ns1:xfrm>
          <ns1:prstGeom prst="rect">
            <ns1:avLst/>
          </ns1:prstGeom>
          <ns1:noFill/>
          <ns1:ln/>
        </ns0:spPr>
        <ns0:txBody>
          <ns1:bodyPr wrap="square" lIns="0" tIns="0" rIns="0" bIns="0" rtlCol="0" anchor="ctr"/>
          <ns1:lstStyle/>
          <ns1:p>
            <ns1:r>
              <ns1:rPr lang="en-US" sz="1067" b="1" dirty="0">
                <ns1:solidFill>
                  <ns1:srgbClr val="4F6B53"/>
                </ns1:solidFill>
                <ns1:latin typeface="Arial" pitchFamily="34" charset="0"/>
                <ns1:ea typeface="Arial" pitchFamily="34" charset="-122"/>
                <ns1:cs typeface="Arial" pitchFamily="34" charset="-120"/>
              </ns1:rPr>
              <ns1:t>Bedtime</ns1:t>
            </ns1:r>
            <ns1:endParaRPr lang="en-US" sz="1067" dirty="0"/>
          </ns1:p>
        </ns0:txBody>
      </ns0:sp>
      <ns0:sp>
        <ns0:nvSpPr>
          <ns0:cNvPr id="22" name="Text 20"/>
          <ns0:cNvSpPr txBox="1"/>
          <ns0:nvPr/>
        </ns0:nvSpPr>
        <ns0:spPr>
          <ns1:xfrm>
            <ns1:off x="9089136" y="2621280"/>
            <ns1:ext cx="2334768" cy="1097280"/>
          </ns1:xfrm>
          <ns1:prstGeom prst="rect">
            <ns1:avLst/>
          </ns1:prstGeom>
          <ns1:noFill/>
          <ns1:ln/>
        </ns0:spPr>
        <ns0:txBody>
          <ns1:bodyPr wrap="square" lIns="0" tIns="0" rIns="0" bIns="0" rtlCol="0" anchor="t"/>
          <ns1:lstStyle/>
          <ns1:p>
            <ns1:r>
              <ns1:rPr lang="en-US" sz="1200" i="1" dirty="0">
                <ns1:solidFill>
                  <ns1:srgbClr val="2E3A30"/>
                </ns1:solidFill>
                <ns1:latin typeface="Arial" pitchFamily="34" charset="0"/>
                <ns1:ea typeface="Arial" pitchFamily="34" charset="-122"/>
                <ns1:cs typeface="Arial" pitchFamily="34" charset="-120"/>
              </ns1:rPr>
              <ns1:t>“She asks for just one more thing, ten times in a row.”</ns1:t>
            </ns1:r>
            <ns1:endParaRPr lang="en-US" sz="1200" dirty="0"/>
          </ns1:p>
        </ns0:txBody>
      </ns0:sp>
      <ns0:sp>
        <ns0:nvSpPr>
          <ns0:cNvPr id="23" name="Shape 21"/>
          <ns0:cNvSpPr/>
          <ns0:nvPr/>
        </ns0:nvSpPr>
        <ns0:spPr>
          <ns1:xfrm>
            <ns1:off x="609600" y="3901440"/>
            <ns1:ext cx="5394960" cy="1304544"/>
          </ns1:xfrm>
          <ns1:prstGeom prst="roundRect">
            <ns1:avLst>
              <ns1:gd name="adj" fmla="val 9346"/>
            </ns1:avLst>
          </ns1:prstGeom>
          <ns1:solidFill>
            <ns1:srgbClr val="EAF0E6"/>
          </ns1:solidFill>
          <ns1:ln w="9525">
            <ns1:solidFill>
              <ns1:srgbClr val="A8C0A6"/>
            </ns1:solidFill>
            <ns1:prstDash val="solid"/>
          </ns1:ln>
        </ns0:spPr>
        <ns0:txBody>
          <ns1:bodyPr/>
          <ns1:lstStyle/>
          <ns1:p>
            <ns1:endParaRPr lang="hr-HR" sz="2400"/>
          </ns1:p>
        </ns0:txBody>
      </ns0:sp>
      <ns0:sp>
        <ns0:nvSpPr>
          <ns0:cNvPr id="24" name="Shape 22"/>
          <ns0:cNvSpPr/>
          <ns0:nvPr/>
        </ns0:nvSpPr>
        <ns0:spPr>
          <ns1:xfrm>
            <ns1:off x="792480" y="4108704"/>
            <ns1:ext cx="487680" cy="487680"/>
          </ns1:xfrm>
          <ns1:prstGeom prst="ellipse">
            <ns1:avLst/>
          </ns1:prstGeom>
          <ns1:solidFill>
            <ns1:srgbClr val="7A9A7E"/>
          </ns1:solidFill>
          <ns1:ln w="12700">
            <ns1:solidFill>
              <ns1:srgbClr val="7A9A7E"/>
            </ns1:solidFill>
            <ns1:prstDash val="solid"/>
          </ns1:ln>
        </ns0:spPr>
        <ns0:txBody>
          <ns1:bodyPr/>
          <ns1:lstStyle/>
          <ns1:p>
            <ns1:endParaRPr lang="hr-HR" sz="2400"/>
          </ns1:p>
        </ns0:txBody>
      </ns0:sp>
      <ns0:sp>
        <ns0:nvSpPr>
          <ns0:cNvPr id="25" name="Text 23"/>
          <ns0:cNvSpPr txBox="1"/>
          <ns0:nvPr/>
        </ns0:nvSpPr>
        <ns0:spPr>
          <ns1:xfrm>
            <ns1:off x="792480" y="4108704"/>
            <ns1:ext cx="487680" cy="487680"/>
          </ns1:xfrm>
          <ns1:prstGeom prst="rect">
            <ns1:avLst/>
          </ns1:prstGeom>
          <ns1:noFill/>
          <ns1:ln/>
        </ns0:spPr>
        <ns0:txBody>
          <ns1:bodyPr wrap="square" lIns="0" tIns="0" rIns="0" bIns="0" rtlCol="0" anchor="ctr"/>
          <ns1:lstStyle/>
          <ns1:p>
            <ns1:pPr algn="ctr"/>
            <ns1:r>
              <ns1:rPr lang="en-US" sz="1200" b="1" dirty="0">
                <ns1:solidFill>
                  <ns1:srgbClr val="FFFFFF"/>
                </ns1:solidFill>
                <ns1:latin typeface="Arial" pitchFamily="34" charset="0"/>
                <ns1:ea typeface="Arial" pitchFamily="34" charset="-122"/>
                <ns1:cs typeface="Arial" pitchFamily="34" charset="-120"/>
              </ns1:rPr>
              <ns1:t>AI</ns1:t>
            </ns1:r>
            <ns1:endParaRPr lang="en-US" sz="1200" dirty="0"/>
          </ns1:p>
        </ns0:txBody>
      </ns0:sp>
      <ns0:sp>
        <ns0:nvSpPr>
          <ns0:cNvPr id="26" name="Text 24"/>
          <ns0:cNvSpPr txBox="1"/>
          <ns0:nvPr/>
        </ns0:nvSpPr>
        <ns0:spPr>
          <ns1:xfrm>
            <ns1:off x="1426464" y="4023360"/>
            <ns1:ext cx="4419600" cy="390144"/>
          </ns1:xfrm>
          <ns1:prstGeom prst="rect">
            <ns1:avLst/>
          </ns1:prstGeom>
          <ns1:noFill/>
          <ns1:ln/>
        </ns0:spPr>
        <ns0:txBody>
          <ns1:bodyPr wrap="square" lIns="0" tIns="0" rIns="0" bIns="0" rtlCol="0" anchor="ctr"/>
          <ns1:lstStyle/>
          <ns1:p>
            <ns1:r>
              <ns1:rPr lang="en-US" sz="1333" b="1" dirty="0">
                <ns1:solidFill>
                  <ns1:srgbClr val="232E24"/>
                </ns1:solidFill>
                <ns1:latin typeface="Arial" pitchFamily="34" charset="0"/>
                <ns1:ea typeface="Arial" pitchFamily="34" charset="-122"/>
                <ns1:cs typeface="Arial" pitchFamily="34" charset="-120"/>
              </ns1:rPr>
              <ns1:t>Learns from patterns and adapts</ns1:t>
            </ns1:r>
            <ns1:endParaRPr lang="en-US" sz="1333" dirty="0"/>
          </ns1:p>
        </ns0:txBody>
      </ns0:sp>
      <ns0:sp>
        <ns0:nvSpPr>
          <ns0:cNvPr id="27" name="Text 25"/>
          <ns0:cNvSpPr txBox="1"/>
          <ns0:nvPr/>
        </ns0:nvSpPr>
        <ns0:spPr>
          <ns1:xfrm>
            <ns1:off x="1426464" y="4450080"/>
            <ns1:ext cx="4419600" cy="707136"/>
          </ns1:xfrm>
          <ns1:prstGeom prst="rect">
            <ns1:avLst/>
          </ns1:prstGeom>
          <ns1:noFill/>
          <ns1:ln/>
        </ns0:spPr>
        <ns0:txBody>
          <ns1:bodyPr wrap="square" lIns="0" tIns="0" rIns="0" bIns="0" rtlCol="0" anchor="t"/>
          <ns1:lstStyle/>
          <ns1:p>
            <ns1:r>
              <ns1:rPr lang="en-US" sz="1133" dirty="0">
                <ns1:solidFill>
                  <ns1:srgbClr val="6E7A6C"/>
                </ns1:solidFill>
                <ns1:latin typeface="Arial" pitchFamily="34" charset="0"/>
                <ns1:ea typeface="Arial" pitchFamily="34" charset="-122"/>
                <ns1:cs typeface="Arial" pitchFamily="34" charset="-120"/>
              </ns1:rPr>
              <ns1:t>When Harmonia spots a recurring trigger, it flags the pattern and adjusts suggestions to better fit your child.</ns1:t>
            </ns1:r>
            <ns1:endParaRPr lang="en-US" sz="1133" dirty="0"/>
          </ns1:p>
        </ns0:txBody>
      </ns0:sp>
      <ns0:sp>
        <ns0:nvSpPr>
          <ns0:cNvPr id="28" name="Shape 26"/>
          <ns0:cNvSpPr/>
          <ns0:nvPr/>
        </ns0:nvSpPr>
        <ns0:spPr>
          <ns1:xfrm>
            <ns1:off x="6187440" y="3901440"/>
            <ns1:ext cx="5394960" cy="1304544"/>
          </ns1:xfrm>
          <ns1:prstGeom prst="roundRect">
            <ns1:avLst>
              <ns1:gd name="adj" fmla="val 9346"/>
            </ns1:avLst>
          </ns1:prstGeom>
          <ns1:solidFill>
            <ns1:srgbClr val="EAF0E6"/>
          </ns1:solidFill>
          <ns1:ln w="9525">
            <ns1:solidFill>
              <ns1:srgbClr val="A8C0A6"/>
            </ns1:solidFill>
            <ns1:prstDash val="solid"/>
          </ns1:ln>
        </ns0:spPr>
        <ns0:txBody>
          <ns1:bodyPr/>
          <ns1:lstStyle/>
          <ns1:p>
            <ns1:endParaRPr lang="hr-HR" sz="2400"/>
          </ns1:p>
        </ns0:txBody>
      </ns0:sp>
      <ns0:sp>
        <ns0:nvSpPr>
          <ns0:cNvPr id="29" name="Shape 27"/>
          <ns0:cNvSpPr/>
          <ns0:nvPr/>
        </ns0:nvSpPr>
        <ns0:spPr>
          <ns1:xfrm>
            <ns1:off x="6370320" y="4108704"/>
            <ns1:ext cx="487680" cy="487680"/>
          </ns1:xfrm>
          <ns1:prstGeom prst="ellipse">
            <ns1:avLst/>
          </ns1:prstGeom>
          <ns1:solidFill>
            <ns1:srgbClr val="C2674A"/>
          </ns1:solidFill>
          <ns1:ln w="12700">
            <ns1:solidFill>
              <ns1:srgbClr val="C2674A"/>
            </ns1:solidFill>
            <ns1:prstDash val="solid"/>
          </ns1:ln>
        </ns0:spPr>
        <ns0:txBody>
          <ns1:bodyPr/>
          <ns1:lstStyle/>
          <ns1:p>
            <ns1:endParaRPr lang="hr-HR" sz="2400"/>
          </ns1:p>
        </ns0:txBody>
      </ns0:sp>
      <ns0:sp>
        <ns0:nvSpPr>
          <ns0:cNvPr id="30" name="Text 28"/>
          <ns0:cNvSpPr txBox="1"/>
          <ns0:nvPr/>
        </ns0:nvSpPr>
        <ns0:spPr>
          <ns1:xfrm>
            <ns1:off x="6370320" y="4108704"/>
            <ns1:ext cx="487680" cy="487680"/>
          </ns1:xfrm>
          <ns1:prstGeom prst="rect">
            <ns1:avLst/>
          </ns1:prstGeom>
          <ns1:noFill/>
          <ns1:ln/>
        </ns0:spPr>
        <ns0:txBody>
          <ns1:bodyPr wrap="square" lIns="0" tIns="0" rIns="0" bIns="0" rtlCol="0" anchor="ctr"/>
          <ns1:lstStyle/>
          <ns1:p>
            <ns1:pPr algn="ctr"/>
            <ns1:r>
              <ns1:rPr lang="en-US" sz="1867" b="1" dirty="0">
                <ns1:solidFill>
                  <ns1:srgbClr val="FFFFFF"/>
                </ns1:solidFill>
                <ns1:latin typeface="Arial" pitchFamily="34" charset="0"/>
                <ns1:ea typeface="Arial" pitchFamily="34" charset="-122"/>
                <ns1:cs typeface="Arial" pitchFamily="34" charset="-120"/>
              </ns1:rPr>
              <ns1:t>!</ns1:t>
            </ns1:r>
            <ns1:endParaRPr lang="en-US" sz="1867" dirty="0"/>
          </ns1:p>
        </ns0:txBody>
      </ns0:sp>
      <ns0:sp>
        <ns0:nvSpPr>
          <ns0:cNvPr id="31" name="Text 29"/>
          <ns0:cNvSpPr txBox="1"/>
          <ns0:nvPr/>
        </ns0:nvSpPr>
        <ns0:spPr>
          <ns1:xfrm>
            <ns1:off x="7004304" y="4023360"/>
            <ns1:ext cx="4419600" cy="390144"/>
          </ns1:xfrm>
          <ns1:prstGeom prst="rect">
            <ns1:avLst/>
          </ns1:prstGeom>
          <ns1:noFill/>
          <ns1:ln/>
        </ns0:spPr>
        <ns0:txBody>
          <ns1:bodyPr wrap="square" lIns="0" tIns="0" rIns="0" bIns="0" rtlCol="0" anchor="ctr"/>
          <ns1:lstStyle/>
          <ns1:p>
            <ns1:r>
              <ns1:rPr lang="en-US" sz="1333" b="1" dirty="0">
                <ns1:solidFill>
                  <ns1:srgbClr val="232E24"/>
                </ns1:solidFill>
                <ns1:latin typeface="Arial" pitchFamily="34" charset="0"/>
                <ns1:ea typeface="Arial" pitchFamily="34" charset="-122"/>
                <ns1:cs typeface="Arial" pitchFamily="34" charset="-120"/>
              </ns1:rPr>
              <ns1:t>Prevention tip</ns1:t>
            </ns1:r>
            <ns1:endParaRPr lang="en-US" sz="1333" dirty="0"/>
          </ns1:p>
        </ns0:txBody>
      </ns0:sp>
      <ns0:sp>
        <ns0:nvSpPr>
          <ns0:cNvPr id="32" name="Text 30"/>
          <ns0:cNvSpPr txBox="1"/>
          <ns0:nvPr/>
        </ns0:nvSpPr>
        <ns0:spPr>
          <ns1:xfrm>
            <ns1:off x="7004304" y="4450080"/>
            <ns1:ext cx="4419600" cy="707136"/>
          </ns1:xfrm>
          <ns1:prstGeom prst="rect">
            <ns1:avLst/>
          </ns1:prstGeom>
          <ns1:noFill/>
          <ns1:ln/>
        </ns0:spPr>
        <ns0:txBody>
          <ns1:bodyPr wrap="square" lIns="0" tIns="0" rIns="0" bIns="0" rtlCol="0" anchor="t"/>
          <ns1:lstStyle/>
          <ns1:p>
            <ns1:r>
              <ns1:rPr lang="en-US" sz="1133" dirty="0">
                <ns1:solidFill>
                  <ns1:srgbClr val="6E7A6C"/>
                </ns1:solidFill>
                <ns1:latin typeface="Arial" pitchFamily="34" charset="0"/>
                <ns1:ea typeface="Arial" pitchFamily="34" charset="-122"/>
                <ns1:cs typeface="Arial" pitchFamily="34" charset="-120"/>
              </ns1:rPr>
              <ns1:t>Before a typical difficult moment, Harmonia sends a heads-up: “Transition in 15 min — try the countdown trick that worked last Tuesday.”</ns1:t>
            </ns1:r>
            <ns1:endParaRPr lang="en-US" sz="1133" dirty="0"/>
          </ns1:p>
        </ns0:txBody>
      </ns0:sp>
      <ns0:sp>
        <ns0:nvSpPr>
          <ns0:cNvPr id="34" name="Shape 32"/>
          <ns0:cNvSpPr/>
          <ns0:nvPr/>
        </ns0:nvSpPr>
        <ns0:spPr>
          <ns1:xfrm>
            <ns1:off x="708990" y="5730240"/>
            <ns1:ext cx="341376" cy="341376"/>
          </ns1:xfrm>
          <ns1:prstGeom prst="ellipse">
            <ns1:avLst/>
          </ns1:prstGeom>
          <ns1:solidFill>
            <ns1:srgbClr val="3A4F3C"/>
          </ns1:solidFill>
          <ns1:ln w="12700">
            <ns1:solidFill>
              <ns1:srgbClr val="3A4F3C"/>
            </ns1:solidFill>
            <ns1:prstDash val="solid"/>
          </ns1:ln>
        </ns0:spPr>
        <ns0:txBody>
          <ns1:bodyPr/>
          <ns1:lstStyle/>
          <ns1:p>
            <ns1:endParaRPr lang="hr-HR" sz="2400"/>
          </ns1:p>
        </ns0:txBody>
      </ns0:sp>
      <ns0:sp>
        <ns0:nvSpPr>
          <ns0:cNvPr id="37" name="Text 35"/>
          <ns0:cNvSpPr txBox="1"/>
          <ns0:nvPr/>
        </ns0:nvSpPr>
        <ns0:spPr>
          <ns1:xfrm>
            <ns1:off x="1236426" y="5539275"/>
            <ns1:ext cx="3657600" cy="268224"/>
          </ns1:xfrm>
          <ns1:prstGeom prst="rect">
            <ns1:avLst/>
          </ns1:prstGeom>
          <ns1:noFill/>
          <ns1:ln/>
        </ns0:spPr>
        <ns0:txBody>
          <ns1:bodyPr wrap="square" lIns="0" tIns="0" rIns="0" bIns="0" rtlCol="0" anchor="ctr"/>
          <ns1:lstStyle/>
          <ns1:p>
            <ns1:r>
              <ns1:rPr lang="en-US" sz="933" b="1" kern="0" spc="333" dirty="0">
                <ns1:solidFill>
                  <ns1:srgbClr val="A8C0A6"/>
                </ns1:solidFill>
                <ns1:latin typeface="Arial" pitchFamily="34" charset="0"/>
                <ns1:ea typeface="Arial" pitchFamily="34" charset="-122"/>
                <ns1:cs typeface="Arial" pitchFamily="34" charset="-120"/>
              </ns1:rPr>
              <ns1:t>DATA PRIVACY</ns1:t>
            </ns1:r>
            <ns1:endParaRPr lang="en-US" sz="933" dirty="0"/>
          </ns1:p>
        </ns0:txBody>
      </ns0:sp>
      <ns0:sp>
        <ns0:nvSpPr>
          <ns0:cNvPr id="38" name="Text 36"/>
          <ns0:cNvSpPr txBox="1"/>
          <ns0:nvPr/>
        </ns0:nvSpPr>
        <ns0:spPr>
          <ns1:xfrm>
            <ns1:off x="1236426" y="5844075"/>
            <ns1:ext cx="10265664" cy="1024128"/>
          </ns1:xfrm>
          <ns1:prstGeom prst="rect">
            <ns1:avLst/>
          </ns1:prstGeom>
          <ns1:noFill/>
          <ns1:ln/>
        </ns0:spPr>
        <ns0:txBody>
          <ns1:bodyPr wrap="square" lIns="0" tIns="0" rIns="0" bIns="0" rtlCol="0" anchor="t"/>
          <ns1:lstStyle/>
          <ns1:p>
            <ns1:r>
              <ns1:rPr lang="en-US" sz="1200" dirty="0">
                <ns1:solidFill>
                  <ns1:srgbClr val="C4D0C4"/>
                </ns1:solidFill>
                <ns1:latin typeface="Arial" pitchFamily="34" charset="0"/>
                <ns1:ea typeface="Arial" pitchFamily="34" charset="-122"/>
                <ns1:cs typeface="Arial" pitchFamily="34" charset="-120"/>
              </ns1:rPr>
              <ns1:t>All questionnaire</ns1:t>
            </ns1:r>
            <ns1:r>
              <ns1:rPr lang="hr-HR" sz="1200" dirty="0">
                <ns1:solidFill>
                  <ns1:srgbClr val="C4D0C4"/>
                </ns1:solidFill>
                <ns1:latin typeface="Arial" pitchFamily="34" charset="0"/>
                <ns1:ea typeface="Arial" pitchFamily="34" charset="-122"/>
                <ns1:cs typeface="Arial" pitchFamily="34" charset="-120"/>
              </ns1:rPr>
              <ns1:t> </ns1:t>
            </ns1:r>
            <ns1:r>
              <ns1:rPr lang="hr-HR" sz="1200" dirty="0" err="1">
                <ns1:solidFill>
                  <ns1:srgbClr val="C4D0C4"/>
                </ns1:solidFill>
                <ns1:latin typeface="Arial" pitchFamily="34" charset="0"/>
                <ns1:ea typeface="Arial" pitchFamily="34" charset="-122"/>
                <ns1:cs typeface="Arial" pitchFamily="34" charset="-120"/>
              </ns1:rPr>
              <ns1:t>and</ns1:t>
            </ns1:r>
            <ns1:r>
              <ns1:rPr lang="hr-HR" sz="1200" dirty="0">
                <ns1:solidFill>
                  <ns1:srgbClr val="C4D0C4"/>
                </ns1:solidFill>
                <ns1:latin typeface="Arial" pitchFamily="34" charset="0"/>
                <ns1:ea typeface="Arial" pitchFamily="34" charset="-122"/>
                <ns1:cs typeface="Arial" pitchFamily="34" charset="-120"/>
              </ns1:rPr>
              <ns1:t> </ns1:t>
            </ns1:r>
            <ns1:r>
              <ns1:rPr lang="hr-HR" sz="1200" dirty="0" err="1">
                <ns1:solidFill>
                  <ns1:srgbClr val="C4D0C4"/>
                </ns1:solidFill>
                <ns1:latin typeface="Arial" pitchFamily="34" charset="0"/>
                <ns1:ea typeface="Arial" pitchFamily="34" charset="-122"/>
                <ns1:cs typeface="Arial" pitchFamily="34" charset="-120"/>
              </ns1:rPr>
              <ns1:t>user</ns1:t>
            </ns1:r>
            <ns1:r>
              <ns1:rPr lang="en-US" sz="1200" dirty="0">
                <ns1:solidFill>
                  <ns1:srgbClr val="C4D0C4"/>
                </ns1:solidFill>
                <ns1:latin typeface="Arial" pitchFamily="34" charset="0"/>
                <ns1:ea typeface="Arial" pitchFamily="34" charset="-122"/>
                <ns1:cs typeface="Arial" pitchFamily="34" charset="-120"/>
              </ns1:rPr>
              <ns1:t> inputs are anonymized before reaching the AI layer</ns1:t>
            </ns1:r>
            <ns1:r>
              <ns1:rPr lang="hr-HR" sz="1200" dirty="0">
                <ns1:solidFill>
                  <ns1:srgbClr val="C4D0C4"/>
                </ns1:solidFill>
                <ns1:latin typeface="Arial" pitchFamily="34" charset="0"/>
                <ns1:ea typeface="Arial" pitchFamily="34" charset="-122"/>
                <ns1:cs typeface="Arial" pitchFamily="34" charset="-120"/>
              </ns1:rPr>
              <ns1:t>.</ns1:t>
            </ns1:r>
            <ns1:r>
              <ns1:rPr lang="en-US" sz="1200" dirty="0">
                <ns1:solidFill>
                  <ns1:srgbClr val="C4D0C4"/>
                </ns1:solidFill>
                <ns1:latin typeface="Arial" pitchFamily="34" charset="0"/>
                <ns1:ea typeface="Arial" pitchFamily="34" charset="-122"/>
                <ns1:cs typeface="Arial" pitchFamily="34" charset="-120"/>
              </ns1:rPr>
              <ns1:t> </ns1:t>
            </ns1:r>
            <ns1:r>
              <ns1:rPr lang="hr-HR" sz="1200" dirty="0" err="1">
                <ns1:solidFill>
                  <ns1:srgbClr val="C4D0C4"/>
                </ns1:solidFill>
                <ns1:latin typeface="Arial" pitchFamily="34" charset="0"/>
                <ns1:ea typeface="Arial" pitchFamily="34" charset="-122"/>
                <ns1:cs typeface="Arial" pitchFamily="34" charset="-120"/>
              </ns1:rPr>
              <ns1:t>Harmonia</ns1:t>
            </ns1:r>
            <ns1:r>
              <ns1:rPr lang="en-US" sz="1200" dirty="0">
                <ns1:solidFill>
                  <ns1:srgbClr val="C4D0C4"/>
                </ns1:solidFill>
                <ns1:latin typeface="Arial" pitchFamily="34" charset="0"/>
                <ns1:ea typeface="Arial" pitchFamily="34" charset="-122"/>
                <ns1:cs typeface="Arial" pitchFamily="34" charset="-120"/>
              </ns1:rPr>
              <ns1:t> model operates within a closed, deterministically validated recommendation set, and all data handling complies with GDPR and EU regulations on the protection of minors’ data.</ns1:t>
            </ns1:r>
            <ns1:endParaRPr lang="en-US" sz="1200" dirty="0"/>
          </ns1:p>
        </ns0:txBody>
      </ns0:sp>
      <ns0:sp>
        <ns0:nvSpPr>
          <ns0:cNvPr id="44" name="Text 35">
            <ns1:extLst>
              <ns1:ext uri="{FF2B5EF4-FFF2-40B4-BE49-F238E27FC236}">
                <ns2:creationId id="{5B6638AA-735C-D787-C2BC-FABB077D629E}"/>
              </ns1:ext>
            </ns1:extLst>
          </ns0:cNvPr>
          <ns0:cNvSpPr/>
          <ns0:nvPr/>
        </ns0:nvSpPr>
        <ns0:spPr>
          <ns1:xfrm>
            <ns1:off x="11140135" y="6355080"/>
            <ns1:ext cx="5029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05</ns1:t>
            </ns1:r>
            <ns1:endParaRPr lang="en-US" sz="1000" dirty="0"/>
          </ns1:p>
        </ns0:txBody>
      </ns0:sp>
      <ns0:pic>
        <ns0:nvPicPr>
          <ns0:cNvPr id="46" name="Image 7" descr="assets/mark_sage.png">
            <ns1:extLst>
              <ns1:ext uri="{FF2B5EF4-FFF2-40B4-BE49-F238E27FC236}">
                <ns2:creationId id="{18582F5C-58B3-65F5-CB8B-85730786845D}"/>
              </ns1:ext>
            </ns1:extLst>
          </ns0:cNvPr>
          <ns0:cNvPicPr>
            <ns1:picLocks noChangeAspect="1"/>
          </ns0:cNvPicPr>
          <ns0:nvPr/>
        </ns0:nvPicPr>
        <ns0:blipFill>
          <ns1:blip ns3:embed="rId3">
            <ns1:alphaModFix amt="82000"/>
          </ns1:blip>
          <ns1:stretch>
            <ns1:fillRect/>
          </ns1:stretch>
        </ns0:blipFill>
        <ns0:spPr>
          <ns1:xfrm>
            <ns1:off x="11624767" y="6309360"/>
            <ns1:ext cx="274320" cy="274320"/>
          </ns1:xfrm>
          <ns1:prstGeom prst="rect">
            <ns1:avLst/>
          </ns1:prstGeom>
        </ns0:spPr>
      </ns0:pic>
      <ns0:sp>
        <ns0:nvSpPr>
          <ns0:cNvPr id="50" name="Shape 32">
            <ns1:extLst>
              <ns1:ext uri="{FF2B5EF4-FFF2-40B4-BE49-F238E27FC236}">
                <ns2:creationId id="{D8F17FF7-9D2B-1D2C-F96C-92C575D72EDA}"/>
              </ns1:ext>
            </ns1:extLst>
          </ns0:cNvPr>
          <ns0:cNvSpPr/>
          <ns0:nvPr/>
        </ns0:nvSpPr>
        <ns0:spPr>
          <ns1:xfrm>
            <ns1:off x="753771" y="5844075"/>
            <ns1:ext cx="256032" cy="256032"/>
          </ns1:xfrm>
          <ns1:prstGeom prst="ellipse">
            <ns1:avLst/>
          </ns1:prstGeom>
          <ns1:solidFill>
            <ns1:srgbClr val="3A4F3C"/>
          </ns1:solidFill>
          <ns1:ln w="12700">
            <ns1:solidFill>
              <ns1:srgbClr val="3A4F3C"/>
            </ns1:solidFill>
            <ns1:prstDash val="solid"/>
          </ns1:ln>
        </ns0:spPr>
        <ns0:txBody>
          <ns1:bodyPr/>
          <ns1:lstStyle/>
          <ns1:p>
            <ns1:endParaRPr lang="hr-HR"/>
          </ns1:p>
        </ns0:txBody>
      </ns0:sp>
      <ns0:sp>
        <ns0:nvSpPr>
          <ns0:cNvPr id="52" name="Shape 34">
            <ns1:extLst>
              <ns1:ext uri="{FF2B5EF4-FFF2-40B4-BE49-F238E27FC236}">
                <ns2:creationId id="{022CE6B4-EBBB-492E-A3BE-A906A5C9EDF3}"/>
              </ns1:ext>
            </ns1:extLst>
          </ns0:cNvPr>
          <ns0:cNvSpPr/>
          <ns0:nvPr/>
        </ns0:nvSpPr>
        <ns0:spPr>
          <ns1:xfrm>
            <ns1:off x="836981" y="5857791"/>
            <ns1:ext cx="89611" cy="77724"/>
          </ns1:xfrm>
          <ns1:prstGeom prst="roundRect">
            <ns1:avLst>
              <ns1:gd name="adj" fmla="val 58824"/>
            </ns1:avLst>
          </ns1:prstGeom>
          <ns1:solidFill>
            <ns1:srgbClr val="3A4F3C"/>
          </ns1:solidFill>
          <ns1:ln w="12700">
            <ns1:solidFill>
              <ns1:srgbClr val="A8C0A6"/>
            </ns1:solidFill>
            <ns1:prstDash val="solid"/>
          </ns1:ln>
        </ns0:spPr>
        <ns0:txBody>
          <ns1:bodyPr/>
          <ns1:lstStyle/>
          <ns1:p>
            <ns1:endParaRPr lang="hr-HR"/>
          </ns1:p>
        </ns0:txBody>
      </ns0:sp>
      <ns0:sp>
        <ns0:nvSpPr>
          <ns0:cNvPr id="54" name="Shape 33">
            <ns1:extLst>
              <ns1:ext uri="{FF2B5EF4-FFF2-40B4-BE49-F238E27FC236}">
                <ns2:creationId id="{87813313-CAD4-E0EC-F653-540675838679}"/>
              </ns1:ext>
            </ns1:extLst>
          </ns0:cNvPr>
          <ns0:cNvSpPr/>
          <ns0:nvPr/>
        </ns0:nvSpPr>
        <ns0:spPr>
          <ns1:xfrm>
            <ns1:off x="819488" y="5909343"/>
            <ns1:ext cx="131674" cy="105156"/>
          </ns1:xfrm>
          <ns1:prstGeom prst="roundRect">
            <ns1:avLst>
              <ns1:gd name="adj" fmla="val 17391"/>
            </ns1:avLst>
          </ns1:prstGeom>
          <ns1:solidFill>
            <ns1:srgbClr val="A8C0A6"/>
          </ns1:solidFill>
          <ns1:ln w="12700">
            <ns1:solidFill>
              <ns1:srgbClr val="A8C0A6"/>
            </ns1:solidFill>
            <ns1:prstDash val="solid"/>
          </ns1:ln>
        </ns0:spPr>
        <ns0:txBody>
          <ns1:bodyPr/>
          <ns1:lstStyle/>
          <ns1:p>
            <ns1:endParaRPr lang="hr-HR"/>
          </ns1:p>
        </ns0:txBody>
      </ns0:sp>
    </ns0:spTree>
  </ns0:cSld>
  <ns0:clrMapOvr>
    <ns1:masterClrMapping/>
  </ns0:clrMapOvr>
</ns0:sld>
</file>

<file path=ppt/slides/slide6.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Shape 0"/>
          <ns0:cNvSpPr/>
          <ns0:nvPr/>
        </ns0:nvSpPr>
        <ns0:spPr>
          <ns1:xfrm>
            <ns1:off x="9966960" y="-1645920"/>
            <ns1:ext cx="3017520" cy="3017520"/>
          </ns1:xfrm>
          <ns1:prstGeom prst="ellipse">
            <ns1:avLst/>
          </ns1:prstGeom>
          <ns1:solidFill>
            <ns1:srgbClr val="EAF0E6">
              <ns1:alpha val="62000"/>
            </ns1:srgbClr>
          </ns1:solidFill>
          <ns1:ln/>
        </ns0:spPr>
        <ns0:txBody>
          <ns1:bodyPr/>
          <ns1:lstStyle/>
          <ns1:p>
            <ns1:endParaRPr lang="hr-HR"/>
          </ns1:p>
        </ns0:txBody>
      </ns0:sp>
      <ns0:sp>
        <ns0:nvSpPr>
          <ns0:cNvPr id="3" name="Shape 1"/>
          <ns0:cNvSpPr/>
          <ns0:nvPr/>
        </ns0:nvSpPr>
        <ns0:spPr>
          <ns1:xfrm>
            <ns1:off x="685800" y="571500"/>
            <ns1:ext cx="128016" cy="128016"/>
          </ns1:xfrm>
          <ns1:prstGeom prst="ellipse">
            <ns1:avLst/>
          </ns1:prstGeom>
          <ns1:solidFill>
            <ns1:srgbClr val="C2674A"/>
          </ns1:solidFill>
          <ns1:ln/>
        </ns0:spPr>
        <ns0:txBody>
          <ns1:bodyPr/>
          <ns1:lstStyle/>
          <ns1:p>
            <ns1:endParaRPr lang="hr-HR"/>
          </ns1:p>
        </ns0:txBody>
      </ns0:sp>
      <ns0:sp>
        <ns0:nvSpPr>
          <ns0:cNvPr id="4" name="Text 2"/>
          <ns0:cNvSpPr/>
          <ns0:nvPr/>
        </ns0:nvSpPr>
        <ns0:spPr>
          <ns1:xfrm>
            <ns1:off x="923544" y="475488"/>
            <ns1:ext cx="8229600" cy="320040"/>
          </ns1:xfrm>
          <ns1:prstGeom prst="rect">
            <ns1:avLst/>
          </ns1:prstGeom>
          <ns1:noFill/>
          <ns1:ln/>
        </ns0:spPr>
        <ns0:txBody>
          <ns1:bodyPr wrap="square" lIns="0" tIns="0" rIns="0" bIns="0" rtlCol="0" anchor="ctr"/>
          <ns1:lstStyle/>
          <ns1:p>
            <ns1:pPr marL="0" indent="0">
              <ns1:buNone/>
            </ns1:pPr>
            <ns1:r>
              <ns1:rPr lang="en-US" sz="1250" kern="0" spc="250" dirty="0">
                <ns1:solidFill>
                  <ns1:srgbClr val="C2674A"/>
                </ns1:solidFill>
                <ns1:latin typeface="Poppins Medium" pitchFamily="34" charset="0"/>
                <ns1:ea typeface="Poppins Medium" pitchFamily="34" charset="-122"/>
                <ns1:cs typeface="Poppins Medium" pitchFamily="34" charset="-120"/>
              </ns1:rPr>
              <ns1:t>PRODUCT · PROACTIVE SUPPORT</ns1:t>
            </ns1:r>
            <ns1:endParaRPr lang="en-US" sz="1250" dirty="0"/>
          </ns1:p>
        </ns0:txBody>
      </ns0:sp>
      <ns0:sp>
        <ns0:nvSpPr>
          <ns0:cNvPr id="5" name="Text 3"/>
          <ns0:cNvSpPr/>
          <ns0:nvPr/>
        </ns0:nvSpPr>
        <ns0:spPr>
          <ns1:xfrm>
            <ns1:off x="685800" y="868680"/>
            <ns1:ext cx="10881360" cy="640080"/>
          </ns1:xfrm>
          <ns1:prstGeom prst="rect">
            <ns1:avLst/>
          </ns1:prstGeom>
          <ns1:noFill/>
          <ns1:ln/>
        </ns0:spPr>
        <ns0:txBody>
          <ns1:bodyPr wrap="square" lIns="0" tIns="0" rIns="0" bIns="0" rtlCol="0" anchor="t"/>
          <ns1:lstStyle/>
          <ns1:p>
            <ns1:pPr marL="0" indent="0">
              <ns1:buNone/>
            </ns1:pPr>
            <ns1:r>
              <ns1:rPr lang="hr-HR" sz="2900" b="1" dirty="0">
                <ns1:solidFill>
                  <ns1:srgbClr val="2E3A30"/>
                </ns1:solidFill>
                <ns1:latin typeface="Poppins" pitchFamily="34" charset="0"/>
                <ns1:ea typeface="Poppins" pitchFamily="34" charset="-122"/>
                <ns1:cs typeface="Poppins" pitchFamily="34" charset="-120"/>
              </ns1:rPr>
              <ns1:t>Every day, the app learns from parent feedback and proactively offers help based on what it learns.</ns1:t>
            </ns1:r>
            <ns1:endParaRPr lang="en-US" sz="2900" dirty="0"/>
          </ns1:p>
        </ns0:txBody>
      </ns0:sp>
      <ns0:sp>
        <ns0:nvSpPr>
          <ns0:cNvPr id="6" name="Shape 4"/>
          <ns0:cNvSpPr/>
          <ns0:nvPr/>
        </ns0:nvSpPr>
        <ns0:spPr>
          <ns1:xfrm>
            <ns1:off x="685800" y="2010085"/>
            <ns1:ext cx="402336" cy="402336"/>
          </ns1:xfrm>
          <ns1:prstGeom prst="ellipse">
            <ns1:avLst/>
          </ns1:prstGeom>
          <ns1:solidFill>
            <ns1:srgbClr val="F3E0D8"/>
          </ns1:solidFill>
          <ns1:ln/>
        </ns0:spPr>
        <ns0:txBody>
          <ns1:bodyPr/>
          <ns1:lstStyle/>
          <ns1:p>
            <ns1:endParaRPr lang="hr-HR"/>
          </ns1:p>
        </ns0:txBody>
      </ns0:sp>
      <ns0:pic>
        <ns0:nvPicPr>
          <ns0:cNvPr id="7" name="Image 0" descr="assets/icons/PiBellRinging_t.png"/>
          <ns0:cNvPicPr>
            <ns1:picLocks noChangeAspect="1"/>
          </ns0:cNvPicPr>
          <ns0:nvPr/>
        </ns0:nvPicPr>
        <ns0:blipFill>
          <ns1:blip ns2:embed="rId3"/>
          <ns1:stretch>
            <ns1:fillRect/>
          </ns1:stretch>
        </ns0:blipFill>
        <ns0:spPr>
          <ns1:xfrm>
            <ns1:off x="794431" y="2118716"/>
            <ns1:ext cx="185075" cy="185075"/>
          </ns1:xfrm>
          <ns1:prstGeom prst="rect">
            <ns1:avLst/>
          </ns1:prstGeom>
        </ns0:spPr>
      </ns0:pic>
      <ns0:sp>
        <ns0:nvSpPr>
          <ns0:cNvPr id="8" name="Text 5"/>
          <ns0:cNvSpPr/>
          <ns0:nvPr/>
        </ns0:nvSpPr>
        <ns0:spPr>
          <ns1:xfrm>
            <ns1:off x="1216152" y="2010085"/>
            <ns1:ext cx="10241280" cy="402336"/>
          </ns1:xfrm>
          <ns1:prstGeom prst="rect">
            <ns1:avLst/>
          </ns1:prstGeom>
          <ns1:noFill/>
          <ns1:ln/>
        </ns0:spPr>
        <ns0:txBody>
          <ns1:bodyPr wrap="square" lIns="0" tIns="0" rIns="0" bIns="0" rtlCol="0" anchor="ctr"/>
          <ns1:lstStyle/>
          <ns1:p>
            <ns1:pPr marL="0" indent="0">
              <ns1:buNone/>
            </ns1:pPr>
            <ns1:r>
              <ns1:rPr lang="hr-HR" sz="1300" dirty="0" err="1">
                <ns1:solidFill>
                  <ns1:srgbClr val="6E7A6C"/>
                </ns1:solidFill>
                <ns1:latin typeface="Poppins" pitchFamily="34" charset="0"/>
                <ns1:ea typeface="Poppins" pitchFamily="34" charset="-122"/>
                <ns1:cs typeface="Poppins" pitchFamily="34" charset="-120"/>
              </ns1:rPr>
              <ns1:t>The Harmonia app reaches out on its own at key moments of the day.</ns1:t>
            </ns1:r>
            <ns1:endParaRPr lang="en-US" sz="1300" dirty="0"/>
          </ns1:p>
        </ns0:txBody>
      </ns0:sp>
      <ns0:sp>
        <ns0:nvSpPr>
          <ns0:cNvPr id="9" name="Shape 6"/>
          <ns0:cNvSpPr/>
          <ns0:nvPr/>
        </ns0:nvSpPr>
        <ns0:spPr>
          <ns1:xfrm>
            <ns1:off x="6361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0" name="Shape 7"/>
          <ns0:cNvSpPr/>
          <ns0:nvPr/>
        </ns0:nvSpPr>
        <ns0:spPr>
          <ns1:xfrm>
            <ns1:off x="873849" y="2668455"/>
            <ns1:ext cx="566928" cy="566928"/>
          </ns1:xfrm>
          <ns1:prstGeom prst="ellipse">
            <ns1:avLst/>
          </ns1:prstGeom>
          <ns1:solidFill>
            <ns1:srgbClr val="EAF0E6"/>
          </ns1:solidFill>
          <ns1:ln/>
        </ns0:spPr>
        <ns0:txBody>
          <ns1:bodyPr/>
          <ns1:lstStyle/>
          <ns1:p>
            <ns1:endParaRPr lang="hr-HR"/>
          </ns1:p>
        </ns0:txBody>
      </ns0:sp>
      <ns0:pic>
        <ns0:nvPicPr>
          <ns0:cNvPr id="11" name="Image 1" descr="assets/icons/PiSunHorizon.png"/>
          <ns0:cNvPicPr>
            <ns1:picLocks noChangeAspect="1"/>
          </ns0:cNvPicPr>
          <ns0:nvPr/>
        </ns0:nvPicPr>
        <ns0:blipFill>
          <ns1:blip ns2:embed="rId4"/>
          <ns1:stretch>
            <ns1:fillRect/>
          </ns1:stretch>
        </ns0:blipFill>
        <ns0:spPr>
          <ns1:xfrm>
            <ns1:off x="1026920" y="2821526"/>
            <ns1:ext cx="260787" cy="260787"/>
          </ns1:xfrm>
          <ns1:prstGeom prst="rect">
            <ns1:avLst/>
          </ns1:prstGeom>
        </ns0:spPr>
      </ns0:pic>
      <ns0:sp>
        <ns0:nvSpPr>
          <ns0:cNvPr id="12" name="Text 8"/>
          <ns0:cNvSpPr/>
          <ns0:nvPr/>
        </ns0:nvSpPr>
        <ns0:spPr>
          <ns1:xfrm>
            <ns1:off x="1550505" y="2705031"/>
            <ns1:ext cx="1490472" cy="45720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Morning</ns1:t>
            </ns1:r>
            <ns1:endParaRPr lang="en-US" sz="1350" dirty="0"/>
          </ns1:p>
        </ns0:txBody>
      </ns0:sp>
      <ns0:sp>
        <ns0:nvSpPr>
          <ns0:cNvPr id="13" name="Text 9"/>
          <ns0:cNvSpPr/>
          <ns0:nvPr/>
        </ns0:nvSpPr>
        <ns0:spPr>
          <ns1:xfrm>
            <ns1:off x="8921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“Yesterday's morning routine was tough. Try this before breakfast.”</ns1:t>
            </ns1:r>
            <ns1:endParaRPr lang="en-US" sz="980" dirty="0"/>
          </ns1:p>
        </ns0:txBody>
      </ns0:sp>
      <ns0:sp>
        <ns0:nvSpPr>
          <ns0:cNvPr id="14" name="Text 10"/>
          <ns0:cNvSpPr/>
          <ns0:nvPr/>
        </ns0:nvSpPr>
        <ns0:spPr>
          <ns1:xfrm>
            <ns1:off x="3178137" y="2448999"/>
            <ns1:ext cx="201168" cy="1600200"/>
          </ns1:xfrm>
          <ns1:prstGeom prst="rect">
            <ns1:avLst/>
          </ns1:prstGeom>
          <ns1:noFill/>
          <ns1:ln/>
        </ns0:spPr>
        <ns0:txBody>
          <ns1:bodyPr wrap="square" lIns="0" tIns="0" rIns="0" bIns="0" rtlCol="0" anchor="ctr"/>
          <ns1:lstStyle/>
          <ns1:p>
            <ns1:pPr marL="0" indent="0" algn="ctr">
              <ns1:buNone/>
            </ns1:pPr>
            <ns1:r>
              <ns1:rPr lang="en-US" sz="1400" dirty="0">
                <ns1:solidFill>
                  <ns1:srgbClr val="A8C0A6"/>
                </ns1:solidFill>
                <ns1:latin typeface="Poppins" pitchFamily="34" charset="0"/>
                <ns1:ea typeface="Poppins" pitchFamily="34" charset="-122"/>
                <ns1:cs typeface="Poppins" pitchFamily="34" charset="-120"/>
              </ns1:rPr>
              <ns1:t>→</ns1:t>
            </ns1:r>
            <ns1:endParaRPr lang="en-US" sz="1400" dirty="0"/>
          </ns1:p>
        </ns0:txBody>
      </ns0:sp>
      <ns0:sp>
        <ns0:nvSpPr>
          <ns0:cNvPr id="15" name="Shape 11"/>
          <ns0:cNvSpPr/>
          <ns0:nvPr/>
        </ns0:nvSpPr>
        <ns0:spPr>
          <ns1:xfrm>
            <ns1:off x="33793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6" name="Shape 12"/>
          <ns0:cNvSpPr/>
          <ns0:nvPr/>
        </ns0:nvSpPr>
        <ns0:spPr>
          <ns1:xfrm>
            <ns1:off x="3617049" y="2668455"/>
            <ns1:ext cx="566928" cy="566928"/>
          </ns1:xfrm>
          <ns1:prstGeom prst="ellipse">
            <ns1:avLst/>
          </ns1:prstGeom>
          <ns1:solidFill>
            <ns1:srgbClr val="EAF0E6"/>
          </ns1:solidFill>
          <ns1:ln/>
        </ns0:spPr>
        <ns0:txBody>
          <ns1:bodyPr/>
          <ns1:lstStyle/>
          <ns1:p>
            <ns1:endParaRPr lang="hr-HR"/>
          </ns1:p>
        </ns0:txBody>
      </ns0:sp>
      <ns0:pic>
        <ns0:nvPicPr>
          <ns0:cNvPr id="17" name="Image 2" descr="assets/icons/PiTShirt.png"/>
          <ns0:cNvPicPr>
            <ns1:picLocks noChangeAspect="1"/>
          </ns0:cNvPicPr>
          <ns0:nvPr/>
        </ns0:nvPicPr>
        <ns0:blipFill>
          <ns1:blip ns2:embed="rId5"/>
          <ns1:stretch>
            <ns1:fillRect/>
          </ns1:stretch>
        </ns0:blipFill>
        <ns0:spPr>
          <ns1:xfrm>
            <ns1:off x="3770120" y="2821526"/>
            <ns1:ext cx="260787" cy="260787"/>
          </ns1:xfrm>
          <ns1:prstGeom prst="rect">
            <ns1:avLst/>
          </ns1:prstGeom>
        </ns0:spPr>
      </ns0:pic>
      <ns0:sp>
        <ns0:nvSpPr>
          <ns0:cNvPr id="18" name="Text 13"/>
          <ns0:cNvSpPr/>
          <ns0:nvPr/>
        </ns0:nvSpPr>
        <ns0:spPr>
          <ns1:xfrm>
            <ns1:off x="4293705" y="2705031"/>
            <ns1:ext cx="1490472" cy="457200"/>
          </ns1:xfrm>
          <ns1:prstGeom prst="rect">
            <ns1:avLst/>
          </ns1:prstGeom>
          <ns1:noFill/>
          <ns1:ln/>
        </ns0:spPr>
        <ns0:txBody>
          <ns1:bodyPr wrap="square" lIns="0" tIns="0" rIns="0" bIns="0" rtlCol="0" anchor="ctr"/>
          <ns1:lstStyle/>
          <ns1:p>
            <ns1:pPr marL="0" indent="0">
              <ns1:buNone/>
            </ns1:pPr>
            <ns1:r>
              <ns1:rPr lang="hr-HR" sz="1350" b="1" dirty="0">
                <ns1:solidFill>
                  <ns1:srgbClr val="2E3A30"/>
                </ns1:solidFill>
                <ns1:latin typeface="Poppins" pitchFamily="34" charset="0"/>
                <ns1:cs typeface="Poppins" pitchFamily="34" charset="-120"/>
              </ns1:rPr>
              <ns1:t>Transitions</ns1:t>
            </ns1:r>
            <ns1:endParaRPr lang="en-US" sz="1350" dirty="0"/>
          </ns1:p>
        </ns0:txBody>
      </ns0:sp>
      <ns0:sp>
        <ns0:nvSpPr>
          <ns0:cNvPr id="19" name="Text 14"/>
          <ns0:cNvSpPr/>
          <ns0:nvPr/>
        </ns0:nvSpPr>
        <ns0:spPr>
          <ns1:xfrm>
            <ns1:off x="36353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“Time to get dressed. How did it go?”</ns1:t>
            </ns1:r>
            <ns1:endParaRPr lang="en-US" sz="980" dirty="0"/>
          </ns1:p>
        </ns0:txBody>
      </ns0:sp>
      <ns0:sp>
        <ns0:nvSpPr>
          <ns0:cNvPr id="20" name="Text 15"/>
          <ns0:cNvSpPr/>
          <ns0:nvPr/>
        </ns0:nvSpPr>
        <ns0:spPr>
          <ns1:xfrm>
            <ns1:off x="5921337" y="2448999"/>
            <ns1:ext cx="201168" cy="1600200"/>
          </ns1:xfrm>
          <ns1:prstGeom prst="rect">
            <ns1:avLst/>
          </ns1:prstGeom>
          <ns1:noFill/>
          <ns1:ln/>
        </ns0:spPr>
        <ns0:txBody>
          <ns1:bodyPr wrap="square" lIns="0" tIns="0" rIns="0" bIns="0" rtlCol="0" anchor="ctr"/>
          <ns1:lstStyle/>
          <ns1:p>
            <ns1:pPr marL="0" indent="0" algn="ctr">
              <ns1:buNone/>
            </ns1:pPr>
            <ns1:r>
              <ns1:rPr lang="en-US" sz="1400" dirty="0">
                <ns1:solidFill>
                  <ns1:srgbClr val="A8C0A6"/>
                </ns1:solidFill>
                <ns1:latin typeface="Poppins" pitchFamily="34" charset="0"/>
                <ns1:ea typeface="Poppins" pitchFamily="34" charset="-122"/>
                <ns1:cs typeface="Poppins" pitchFamily="34" charset="-120"/>
              </ns1:rPr>
              <ns1:t>→</ns1:t>
            </ns1:r>
            <ns1:endParaRPr lang="en-US" sz="1400" dirty="0"/>
          </ns1:p>
        </ns0:txBody>
      </ns0:sp>
      <ns0:sp>
        <ns0:nvSpPr>
          <ns0:cNvPr id="21" name="Shape 16"/>
          <ns0:cNvSpPr/>
          <ns0:nvPr/>
        </ns0:nvSpPr>
        <ns0:spPr>
          <ns1:xfrm>
            <ns1:off x="61225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22" name="Shape 17"/>
          <ns0:cNvSpPr/>
          <ns0:nvPr/>
        </ns0:nvSpPr>
        <ns0:spPr>
          <ns1:xfrm>
            <ns1:off x="6360249" y="2668455"/>
            <ns1:ext cx="566928" cy="566928"/>
          </ns1:xfrm>
          <ns1:prstGeom prst="ellipse">
            <ns1:avLst/>
          </ns1:prstGeom>
          <ns1:solidFill>
            <ns1:srgbClr val="EAF0E6"/>
          </ns1:solidFill>
          <ns1:ln/>
        </ns0:spPr>
        <ns0:txBody>
          <ns1:bodyPr/>
          <ns1:lstStyle/>
          <ns1:p>
            <ns1:endParaRPr lang="hr-HR"/>
          </ns1:p>
        </ns0:txBody>
      </ns0:sp>
      <ns0:pic>
        <ns0:nvPicPr>
          <ns0:cNvPr id="23" name="Image 3" descr="assets/icons/PiPuzzlePiece.png"/>
          <ns0:cNvPicPr>
            <ns1:picLocks noChangeAspect="1"/>
          </ns0:cNvPicPr>
          <ns0:nvPr/>
        </ns0:nvPicPr>
        <ns0:blipFill>
          <ns1:blip ns2:embed="rId6"/>
          <ns1:stretch>
            <ns1:fillRect/>
          </ns1:stretch>
        </ns0:blipFill>
        <ns0:spPr>
          <ns1:xfrm>
            <ns1:off x="6513320" y="2821526"/>
            <ns1:ext cx="260787" cy="260787"/>
          </ns1:xfrm>
          <ns1:prstGeom prst="rect">
            <ns1:avLst/>
          </ns1:prstGeom>
        </ns0:spPr>
      </ns0:pic>
      <ns0:sp>
        <ns0:nvSpPr>
          <ns0:cNvPr id="24" name="Text 18"/>
          <ns0:cNvSpPr/>
          <ns0:nvPr/>
        </ns0:nvSpPr>
        <ns0:spPr>
          <ns1:xfrm>
            <ns1:off x="7036905" y="2705031"/>
            <ns1:ext cx="1490472" cy="45720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Play &amp; boundaries</ns1:t>
            </ns1:r>
            <ns1:endParaRPr lang="en-US" sz="1350" dirty="0"/>
          </ns1:p>
        </ns0:txBody>
      </ns0:sp>
      <ns0:sp>
        <ns0:nvSpPr>
          <ns0:cNvPr id="25" name="Text 19"/>
          <ns0:cNvSpPr/>
          <ns0:nvPr/>
        </ns0:nvSpPr>
        <ns0:spPr>
          <ns1:xfrm>
            <ns1:off x="63785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“Did you set a boundary for XX today and hold it after your child pushed back?”</ns1:t>
            </ns1:r>
            <ns1:endParaRPr lang="en-US" sz="980" dirty="0"/>
          </ns1:p>
        </ns0:txBody>
      </ns0:sp>
      <ns0:sp>
        <ns0:nvSpPr>
          <ns0:cNvPr id="26" name="Text 20"/>
          <ns0:cNvSpPr/>
          <ns0:nvPr/>
        </ns0:nvSpPr>
        <ns0:spPr>
          <ns1:xfrm>
            <ns1:off x="8664537" y="2448999"/>
            <ns1:ext cx="201168" cy="1600200"/>
          </ns1:xfrm>
          <ns1:prstGeom prst="rect">
            <ns1:avLst/>
          </ns1:prstGeom>
          <ns1:noFill/>
          <ns1:ln/>
        </ns0:spPr>
        <ns0:txBody>
          <ns1:bodyPr wrap="square" lIns="0" tIns="0" rIns="0" bIns="0" rtlCol="0" anchor="ctr"/>
          <ns1:lstStyle/>
          <ns1:p>
            <ns1:pPr marL="0" indent="0" algn="ctr">
              <ns1:buNone/>
            </ns1:pPr>
            <ns1:r>
              <ns1:rPr lang="en-US" sz="1400" dirty="0">
                <ns1:solidFill>
                  <ns1:srgbClr val="A8C0A6"/>
                </ns1:solidFill>
                <ns1:latin typeface="Poppins" pitchFamily="34" charset="0"/>
                <ns1:ea typeface="Poppins" pitchFamily="34" charset="-122"/>
                <ns1:cs typeface="Poppins" pitchFamily="34" charset="-120"/>
              </ns1:rPr>
              <ns1:t>→</ns1:t>
            </ns1:r>
            <ns1:endParaRPr lang="en-US" sz="1400" dirty="0"/>
          </ns1:p>
        </ns0:txBody>
      </ns0:sp>
      <ns0:sp>
        <ns0:nvSpPr>
          <ns0:cNvPr id="27" name="Shape 21"/>
          <ns0:cNvSpPr/>
          <ns0:nvPr/>
        </ns0:nvSpPr>
        <ns0:spPr>
          <ns1:xfrm>
            <ns1:off x="88657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28" name="Shape 22"/>
          <ns0:cNvSpPr/>
          <ns0:nvPr/>
        </ns0:nvSpPr>
        <ns0:spPr>
          <ns1:xfrm>
            <ns1:off x="9103449" y="2668455"/>
            <ns1:ext cx="566928" cy="566928"/>
          </ns1:xfrm>
          <ns1:prstGeom prst="ellipse">
            <ns1:avLst/>
          </ns1:prstGeom>
          <ns1:solidFill>
            <ns1:srgbClr val="EAF0E6"/>
          </ns1:solidFill>
          <ns1:ln/>
        </ns0:spPr>
        <ns0:txBody>
          <ns1:bodyPr/>
          <ns1:lstStyle/>
          <ns1:p>
            <ns1:endParaRPr lang="hr-HR"/>
          </ns1:p>
        </ns0:txBody>
      </ns0:sp>
      <ns0:pic>
        <ns0:nvPicPr>
          <ns0:cNvPr id="29" name="Image 4" descr="assets/icons/PiMoonStars.png"/>
          <ns0:cNvPicPr>
            <ns1:picLocks noChangeAspect="1"/>
          </ns0:cNvPicPr>
          <ns0:nvPr/>
        </ns0:nvPicPr>
        <ns0:blipFill>
          <ns1:blip ns2:embed="rId7"/>
          <ns1:stretch>
            <ns1:fillRect/>
          </ns1:stretch>
        </ns0:blipFill>
        <ns0:spPr>
          <ns1:xfrm>
            <ns1:off x="9256520" y="2821526"/>
            <ns1:ext cx="260787" cy="260787"/>
          </ns1:xfrm>
          <ns1:prstGeom prst="rect">
            <ns1:avLst/>
          </ns1:prstGeom>
        </ns0:spPr>
      </ns0:pic>
      <ns0:sp>
        <ns0:nvSpPr>
          <ns0:cNvPr id="30" name="Text 23"/>
          <ns0:cNvSpPr/>
          <ns0:nvPr/>
        </ns0:nvSpPr>
        <ns0:spPr>
          <ns1:xfrm>
            <ns1:off x="9780105" y="2705031"/>
            <ns1:ext cx="1490472" cy="45720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Bedtime</ns1:t>
            </ns1:r>
            <ns1:endParaRPr lang="en-US" sz="1350" dirty="0"/>
          </ns1:p>
        </ns0:txBody>
      </ns0:sp>
      <ns0:sp>
        <ns0:nvSpPr>
          <ns0:cNvPr id="31" name="Text 24"/>
          <ns0:cNvSpPr/>
          <ns0:nvPr/>
        </ns0:nvSpPr>
        <ns0:spPr>
          <ns1:xfrm>
            <ns1:off x="91217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“Getting ready for bed. Was tonight calmer?”</ns1:t>
            </ns1:r>
            <ns1:endParaRPr lang="en-US" sz="980" dirty="0"/>
          </ns1:p>
        </ns0:txBody>
      </ns0:sp>
      <ns0:sp>
        <ns0:nvSpPr>
          <ns0:cNvPr id="32" name="Shape 25"/>
          <ns0:cNvSpPr/>
          <ns0:nvPr/>
        </ns0:nvSpPr>
        <ns0:spPr>
          <ns1:xfrm>
            <ns1:off x="636105" y="4232079"/>
            <ns1:ext cx="5330952" cy="1371600"/>
          </ns1:xfrm>
          <ns1:prstGeom prst="roundRect">
            <ns1:avLst>
              <ns1:gd name="adj" fmla="val 8000"/>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33" name="Shape 26"/>
          <ns0:cNvSpPr/>
          <ns0:nvPr/>
        </ns0:nvSpPr>
        <ns0:spPr>
          <ns1:xfrm>
            <ns1:off x="892137" y="4506399"/>
            <ns1:ext cx="603504" cy="603504"/>
          </ns1:xfrm>
          <ns1:prstGeom prst="ellipse">
            <ns1:avLst/>
          </ns1:prstGeom>
          <ns1:solidFill>
            <ns1:srgbClr val="EAF0E6"/>
          </ns1:solidFill>
          <ns1:ln/>
        </ns0:spPr>
        <ns0:txBody>
          <ns1:bodyPr/>
          <ns1:lstStyle/>
          <ns1:p>
            <ns1:endParaRPr lang="hr-HR"/>
          </ns1:p>
        </ns0:txBody>
      </ns0:sp>
      <ns0:pic>
        <ns0:nvPicPr>
          <ns0:cNvPr id="34" name="Image 5" descr="assets/icons/PiArrowsClockwise.png"/>
          <ns0:cNvPicPr>
            <ns1:picLocks noChangeAspect="1"/>
          </ns0:cNvPicPr>
          <ns0:nvPr/>
        </ns0:nvPicPr>
        <ns0:blipFill>
          <ns1:blip ns2:embed="rId8"/>
          <ns1:stretch>
            <ns1:fillRect/>
          </ns1:stretch>
        </ns0:blipFill>
        <ns0:spPr>
          <ns1:xfrm>
            <ns1:off x="1055083" y="4669345"/>
            <ns1:ext cx="277612" cy="277612"/>
          </ns1:xfrm>
          <ns1:prstGeom prst="rect">
            <ns1:avLst/>
          </ns1:prstGeom>
        </ns0:spPr>
      </ns0:pic>
      <ns0:sp>
        <ns0:nvSpPr>
          <ns0:cNvPr id="35" name="Text 27"/>
          <ns0:cNvSpPr/>
          <ns0:nvPr/>
        </ns0:nvSpPr>
        <ns0:spPr>
          <ns1:xfrm>
            <ns1:off x="1660233" y="4451535"/>
            <ns1:ext cx="4142232" cy="329184"/>
          </ns1:xfrm>
          <ns1:prstGeom prst="rect">
            <ns1:avLst/>
          </ns1:prstGeom>
          <ns1:noFill/>
          <ns1:ln/>
        </ns0:spPr>
        <ns0:txBody>
          <ns1:bodyPr wrap="square" lIns="0" tIns="0" rIns="0" bIns="0" rtlCol="0" anchor="ctr"/>
          <ns1:lstStyle/>
          <ns1:p>
            <ns1:pPr marL="0" indent="0">
              <ns1:buNone/>
            </ns1:pPr>
            <ns1:r>
              <ns1:rPr lang="en-US" sz="1400" b="1" dirty="0">
                <ns1:solidFill>
                  <ns1:srgbClr val="2E3A30"/>
                </ns1:solidFill>
                <ns1:latin typeface="Poppins" pitchFamily="34" charset="0"/>
                <ns1:ea typeface="Poppins" pitchFamily="34" charset="-122"/>
                <ns1:cs typeface="Poppins" pitchFamily="34" charset="-120"/>
              </ns1:rPr>
              <ns1:t>Learns from patterns and adapts</ns1:t>
            </ns1:r>
            <ns1:endParaRPr lang="en-US" sz="1400" dirty="0"/>
          </ns1:p>
        </ns0:txBody>
      </ns0:sp>
      <ns0:sp>
        <ns0:nvSpPr>
          <ns0:cNvPr id="36" name="Text 28"/>
          <ns0:cNvSpPr/>
          <ns0:nvPr/>
        </ns0:nvSpPr>
        <ns0:spPr>
          <ns1:xfrm>
            <ns1:off x="1660233" y="4799007"/>
            <ns1:ext cx="4096512" cy="731520"/>
          </ns1:xfrm>
          <ns1:prstGeom prst="rect">
            <ns1:avLst/>
          </ns1:prstGeom>
          <ns1:noFill/>
          <ns1:ln/>
        </ns0:spPr>
        <ns0:txBody>
          <ns1:bodyPr wrap="square" lIns="0" tIns="0" rIns="0" bIns="0" rtlCol="0" anchor="t"/>
          <ns1:lstStyle/>
          <ns1:p>
            <ns1:pPr marL="0" indent="0">
              <ns1:lnSpc>
                <ns1:spcPts val="1350"/>
              </ns1:lnSpc>
              <ns1:buNone/>
            </ns1:pPr>
            <ns1:r>
              <ns1:rPr lang="en-US" sz="1080" dirty="0">
                <ns1:solidFill>
                  <ns1:srgbClr val="6E7A6C"/>
                </ns1:solidFill>
                <ns1:latin typeface="Poppins" pitchFamily="34" charset="0"/>
                <ns1:ea typeface="Poppins" pitchFamily="34" charset="-122"/>
                <ns1:cs typeface="Poppins" pitchFamily="34" charset="-120"/>
              </ns1:rPr>
              <ns1:t>Three days without a response → the app asks what's going on and adjusts the plan.</ns1:t>
            </ns1:r>
            <ns1:endParaRPr lang="en-US" sz="1080" dirty="0"/>
          </ns1:p>
        </ns0:txBody>
      </ns0:sp>
      <ns0:sp>
        <ns0:nvSpPr>
          <ns0:cNvPr id="37" name="Shape 29"/>
          <ns0:cNvSpPr/>
          <ns0:nvPr/>
        </ns0:nvSpPr>
        <ns0:spPr>
          <ns1:xfrm>
            <ns1:off x="6122505" y="4232079"/>
            <ns1:ext cx="5330952" cy="1371600"/>
          </ns1:xfrm>
          <ns1:prstGeom prst="roundRect">
            <ns1:avLst>
              <ns1:gd name="adj" fmla="val 8000"/>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38" name="Shape 30"/>
          <ns0:cNvSpPr/>
          <ns0:nvPr/>
        </ns0:nvSpPr>
        <ns0:spPr>
          <ns1:xfrm>
            <ns1:off x="6378537" y="4506399"/>
            <ns1:ext cx="603504" cy="603504"/>
          </ns1:xfrm>
          <ns1:prstGeom prst="ellipse">
            <ns1:avLst/>
          </ns1:prstGeom>
          <ns1:solidFill>
            <ns1:srgbClr val="EAF0E6"/>
          </ns1:solidFill>
          <ns1:ln/>
        </ns0:spPr>
        <ns0:txBody>
          <ns1:bodyPr/>
          <ns1:lstStyle/>
          <ns1:p>
            <ns1:endParaRPr lang="hr-HR"/>
          </ns1:p>
        </ns0:txBody>
      </ns0:sp>
      <ns0:pic>
        <ns0:nvPicPr>
          <ns0:cNvPr id="39" name="Image 6" descr="assets/icons/PiShieldCheck.png"/>
          <ns0:cNvPicPr>
            <ns1:picLocks noChangeAspect="1"/>
          </ns0:cNvPicPr>
          <ns0:nvPr/>
        </ns0:nvPicPr>
        <ns0:blipFill>
          <ns1:blip ns2:embed="rId9"/>
          <ns1:stretch>
            <ns1:fillRect/>
          </ns1:stretch>
        </ns0:blipFill>
        <ns0:spPr>
          <ns1:xfrm>
            <ns1:off x="6541483" y="4669345"/>
            <ns1:ext cx="277612" cy="277612"/>
          </ns1:xfrm>
          <ns1:prstGeom prst="rect">
            <ns1:avLst/>
          </ns1:prstGeom>
        </ns0:spPr>
      </ns0:pic>
      <ns0:sp>
        <ns0:nvSpPr>
          <ns0:cNvPr id="40" name="Text 31"/>
          <ns0:cNvSpPr/>
          <ns0:nvPr/>
        </ns0:nvSpPr>
        <ns0:spPr>
          <ns1:xfrm>
            <ns1:off x="7146633" y="4451535"/>
            <ns1:ext cx="4142232" cy="329184"/>
          </ns1:xfrm>
          <ns1:prstGeom prst="rect">
            <ns1:avLst/>
          </ns1:prstGeom>
          <ns1:noFill/>
          <ns1:ln/>
        </ns0:spPr>
        <ns0:txBody>
          <ns1:bodyPr wrap="square" lIns="0" tIns="0" rIns="0" bIns="0" rtlCol="0" anchor="ctr"/>
          <ns1:lstStyle/>
          <ns1:p>
            <ns1:pPr marL="0" indent="0">
              <ns1:buNone/>
            </ns1:pPr>
            <ns1:r>
              <ns1:rPr lang="en-US" sz="1400" b="1" dirty="0">
                <ns1:solidFill>
                  <ns1:srgbClr val="2E3A30"/>
                </ns1:solidFill>
                <ns1:latin typeface="Poppins" pitchFamily="34" charset="0"/>
                <ns1:ea typeface="Poppins" pitchFamily="34" charset="-122"/>
                <ns1:cs typeface="Poppins" pitchFamily="34" charset="-120"/>
              </ns1:rPr>
              <ns1:t>Prevention tip</ns1:t>
            </ns1:r>
            <ns1:endParaRPr lang="en-US" sz="1400" dirty="0"/>
          </ns1:p>
        </ns0:txBody>
      </ns0:sp>
      <ns0:sp>
        <ns0:nvSpPr>
          <ns0:cNvPr id="41" name="Text 32"/>
          <ns0:cNvSpPr/>
          <ns0:nvPr/>
        </ns0:nvSpPr>
        <ns0:spPr>
          <ns1:xfrm>
            <ns1:off x="7146633" y="4799007"/>
            <ns1:ext cx="4096512" cy="731520"/>
          </ns1:xfrm>
          <ns1:prstGeom prst="rect">
            <ns1:avLst/>
          </ns1:prstGeom>
          <ns1:noFill/>
          <ns1:ln/>
        </ns0:spPr>
        <ns0:txBody>
          <ns1:bodyPr wrap="square" lIns="0" tIns="0" rIns="0" bIns="0" rtlCol="0" anchor="t"/>
          <ns1:lstStyle/>
          <ns1:p>
            <ns1:pPr marL="0" indent="0">
              <ns1:lnSpc>
                <ns1:spcPts val="1350"/>
              </ns1:lnSpc>
              <ns1:buNone/>
            </ns1:pPr>
            <ns1:r>
              <ns1:rPr lang="en-US" sz="1080" dirty="0">
                <ns1:solidFill>
                  <ns1:srgbClr val="6E7A6C"/>
                </ns1:solidFill>
                <ns1:latin typeface="Poppins" pitchFamily="34" charset="0"/>
                <ns1:ea typeface="Poppins" pitchFamily="34" charset="-122"/>
                <ns1:cs typeface="Poppins" pitchFamily="34" charset="-120"/>
              </ns1:rPr>
              <ns1:t>Along with the check-in, it offers a concrete move based on what has worked for that child so far.</ns1:t>
            </ns1:r>
            <ns1:endParaRPr lang="en-US" sz="1080" dirty="0"/>
          </ns1:p>
        </ns0:txBody>
      </ns0:sp>
      <ns0:sp>
        <ns0:nvSpPr>
          <ns0:cNvPr id="42" name="Shape 33"/>
          <ns0:cNvSpPr/>
          <ns0:nvPr/>
        </ns0:nvSpPr>
        <ns0:spPr>
          <ns1:xfrm>
            <ns1:off x="636105" y="5740839"/>
            <ns1:ext cx="10817352" cy="658368"/>
          </ns1:xfrm>
          <ns1:prstGeom prst="roundRect">
            <ns1:avLst>
              <ns1:gd name="adj" fmla="val 13889"/>
            </ns1:avLst>
          </ns1:prstGeom>
          <ns1:solidFill>
            <ns1:srgbClr val="232E24"/>
          </ns1:solidFill>
          <ns1:ln/>
        </ns0:spPr>
        <ns0:txBody>
          <ns1:bodyPr/>
          <ns1:lstStyle/>
          <ns1:p>
            <ns1:endParaRPr lang="hr-HR"/>
          </ns1:p>
        </ns0:txBody>
      </ns0:sp>
      <ns0:sp>
        <ns0:nvSpPr>
          <ns0:cNvPr id="43" name="Text 34"/>
          <ns0:cNvSpPr/>
          <ns0:nvPr/>
        </ns0:nvSpPr>
        <ns0:spPr>
          <ns1:xfrm>
            <ns1:off x="1001865" y="5740839"/>
            <ns1:ext cx="10058400" cy="658368"/>
          </ns1:xfrm>
          <ns1:prstGeom prst="rect">
            <ns1:avLst/>
          </ns1:prstGeom>
          <ns1:noFill/>
          <ns1:ln/>
        </ns0:spPr>
        <ns0:txBody>
          <ns1:bodyPr wrap="square" lIns="0" tIns="0" rIns="0" bIns="0" rtlCol="0" anchor="ctr"/>
          <ns1:lstStyle/>
          <ns1:p>
            <ns1:pPr marL="0" indent="0">
              <ns1:lnSpc>
                <ns1:spcPts val="1600"/>
              </ns1:lnSpc>
              <ns1:buNone/>
            </ns1:pPr>
            <ns1:r>
              <ns1:rPr lang="en-US" sz="1250" b="1" dirty="0">
                <ns1:solidFill>
                  <ns1:srgbClr val="F7DDBA"/>
                </ns1:solidFill>
                <ns1:latin typeface="Poppins" pitchFamily="34" charset="0"/>
                <ns1:ea typeface="Poppins" pitchFamily="34" charset="-122"/>
                <ns1:cs typeface="Poppins" pitchFamily="34" charset="-120"/>
              </ns1:rPr>
              <ns1:t>Result: The more the app is used, the more precise its recommendations become, making Harmonia an increasingly valuable source of support for parents.</ns1:t>
            </ns1:r>
            <ns1:endParaRPr lang="en-US" sz="1250" dirty="0"/>
          </ns1:p>
        </ns0:txBody>
      </ns0:sp>
      <ns0:sp>
        <ns0:nvSpPr>
          <ns0:cNvPr id="44" name="Text 35"/>
          <ns0:cNvSpPr/>
          <ns0:nvPr/>
        </ns0:nvSpPr>
        <ns0:spPr>
          <ns1:xfrm>
            <ns1:off x="11140135" y="6355080"/>
            <ns1:ext cx="5029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05</ns1:t>
            </ns1:r>
            <ns1:endParaRPr lang="en-US" sz="1000" dirty="0"/>
          </ns1:p>
        </ns0:txBody>
      </ns0:sp>
      <ns0:pic>
        <ns0:nvPicPr>
          <ns0:cNvPr id="45" name="Image 7" descr="assets/mark_sage.png"/>
          <ns0:cNvPicPr>
            <ns1:picLocks noChangeAspect="1"/>
          </ns0:cNvPicPr>
          <ns0:nvPr/>
        </ns0:nvPicPr>
        <ns0:blipFill>
          <ns1:blip ns2:embed="rId10">
            <ns1:alphaModFix amt="82000"/>
          </ns1:blip>
          <ns1:stretch>
            <ns1:fillRect/>
          </ns1:stretch>
        </ns0:blipFill>
        <ns0:spPr>
          <ns1:xfrm>
            <ns1:off x="11624767" y="6309360"/>
            <ns1:ext cx="274320" cy="274320"/>
          </ns1:xfrm>
          <ns1:prstGeom prst="rect">
            <ns1:avLst/>
          </ns1:prstGeom>
        </ns0:spPr>
      </ns0:pic>
    </ns0:spTree>
  </ns0:cSld>
  <ns0:clrMapOvr>
    <ns1:masterClrMapping/>
  </ns0:clrMapOvr>
</ns0:sld>
</file>

<file path=ppt/slides/slide7.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Shape 0"/>
          <ns0:cNvSpPr/>
          <ns0:nvPr/>
        </ns0:nvSpPr>
        <ns0:spPr>
          <ns1:xfrm>
            <ns1:off x="9966960" y="-1645920"/>
            <ns1:ext cx="3017520" cy="3017520"/>
          </ns1:xfrm>
          <ns1:prstGeom prst="ellipse">
            <ns1:avLst/>
          </ns1:prstGeom>
          <ns1:solidFill>
            <ns1:srgbClr val="EAF0E6">
              <ns1:alpha val="62000"/>
            </ns1:srgbClr>
          </ns1:solidFill>
          <ns1:ln/>
        </ns0:spPr>
        <ns0:txBody>
          <ns1:bodyPr/>
          <ns1:lstStyle/>
          <ns1:p>
            <ns1:endParaRPr lang="hr-HR"/>
          </ns1:p>
        </ns0:txBody>
      </ns0:sp>
      <ns0:sp>
        <ns0:nvSpPr>
          <ns0:cNvPr id="3" name="Shape 1"/>
          <ns0:cNvSpPr/>
          <ns0:nvPr/>
        </ns0:nvSpPr>
        <ns0:spPr>
          <ns1:xfrm>
            <ns1:off x="685800" y="571500"/>
            <ns1:ext cx="128016" cy="128016"/>
          </ns1:xfrm>
          <ns1:prstGeom prst="ellipse">
            <ns1:avLst/>
          </ns1:prstGeom>
          <ns1:solidFill>
            <ns1:srgbClr val="C2674A"/>
          </ns1:solidFill>
          <ns1:ln/>
        </ns0:spPr>
        <ns0:txBody>
          <ns1:bodyPr/>
          <ns1:lstStyle/>
          <ns1:p>
            <ns1:endParaRPr lang="hr-HR"/>
          </ns1:p>
        </ns0:txBody>
      </ns0:sp>
      <ns0:sp>
        <ns0:nvSpPr>
          <ns0:cNvPr id="4" name="Text 2"/>
          <ns0:cNvSpPr/>
          <ns0:nvPr/>
        </ns0:nvSpPr>
        <ns0:spPr>
          <ns1:xfrm>
            <ns1:off x="923544" y="475488"/>
            <ns1:ext cx="8229600" cy="320040"/>
          </ns1:xfrm>
          <ns1:prstGeom prst="rect">
            <ns1:avLst/>
          </ns1:prstGeom>
          <ns1:noFill/>
          <ns1:ln/>
        </ns0:spPr>
        <ns0:txBody>
          <ns1:bodyPr wrap="square" lIns="0" tIns="0" rIns="0" bIns="0" rtlCol="0" anchor="ctr"/>
          <ns1:lstStyle/>
          <ns1:p>
            <ns1:pPr marL="0" indent="0">
              <ns1:buNone/>
            </ns1:pPr>
            <ns1:r>
              <ns1:rPr lang="en-US" sz="1250" kern="0" spc="250" dirty="0">
                <ns1:solidFill>
                  <ns1:srgbClr val="C2674A"/>
                </ns1:solidFill>
                <ns1:latin typeface="Poppins Medium" pitchFamily="34" charset="0"/>
                <ns1:ea typeface="Poppins Medium" pitchFamily="34" charset="-122"/>
                <ns1:cs typeface="Poppins Medium" pitchFamily="34" charset="-120"/>
              </ns1:rPr>
              <ns1:t>PRODUCT · CONTEXTUAL PERSONALIZATION</ns1:t>
            </ns1:r>
            <ns1:endParaRPr lang="en-US" sz="1250" dirty="0"/>
          </ns1:p>
        </ns0:txBody>
      </ns0:sp>
      <ns0:sp>
        <ns0:nvSpPr>
          <ns0:cNvPr id="5" name="Text 3"/>
          <ns0:cNvSpPr/>
          <ns0:nvPr/>
        </ns0:nvSpPr>
        <ns0:spPr>
          <ns1:xfrm>
            <ns1:off x="685800" y="868680"/>
            <ns1:ext cx="10881360" cy="640080"/>
          </ns1:xfrm>
          <ns1:prstGeom prst="rect">
            <ns1:avLst/>
          </ns1:prstGeom>
          <ns1:noFill/>
          <ns1:ln/>
        </ns0:spPr>
        <ns0:txBody>
          <ns1:bodyPr wrap="square" lIns="0" tIns="0" rIns="0" bIns="0" rtlCol="0" anchor="t"/>
          <ns1:lstStyle/>
          <ns1:p>
            <ns1:pPr marL="0" indent="0">
              <ns1:buNone/>
            </ns1:pPr>
            <ns1:r>
              <ns1:rPr lang="hr-HR" sz="2900" b="1" dirty="0">
                <ns1:solidFill>
                  <ns1:srgbClr val="2E3A30"/>
                </ns1:solidFill>
                <ns1:latin typeface="Poppins" pitchFamily="34" charset="0"/>
                <ns1:ea typeface="Poppins" pitchFamily="34" charset="-122"/>
                <ns1:cs typeface="Poppins" pitchFamily="34" charset="-120"/>
              </ns1:rPr>
              <ns1:t>We combine the child's interests with environmental signals into a single suggestion.</ns1:t>
            </ns1:r>
            <ns1:endParaRPr lang="en-US" sz="2900" dirty="0"/>
          </ns1:p>
        </ns0:txBody>
      </ns0:sp>
      <ns0:sp>
        <ns0:nvSpPr>
          <ns0:cNvPr id="6" name="Shape 4"/>
          <ns0:cNvSpPr/>
          <ns0:nvPr/>
        </ns0:nvSpPr>
        <ns0:spPr>
          <ns1:xfrm>
            <ns1:off x="685800" y="2010085"/>
            <ns1:ext cx="402336" cy="402336"/>
          </ns1:xfrm>
          <ns1:prstGeom prst="ellipse">
            <ns1:avLst/>
          </ns1:prstGeom>
          <ns1:solidFill>
            <ns1:srgbClr val="F3E0D8"/>
          </ns1:solidFill>
          <ns1:ln/>
        </ns0:spPr>
        <ns0:txBody>
          <ns1:bodyPr/>
          <ns1:lstStyle/>
          <ns1:p>
            <ns1:endParaRPr lang="hr-HR"/>
          </ns1:p>
        </ns0:txBody>
      </ns0:sp>
      <ns0:pic>
        <ns0:nvPicPr>
          <ns0:cNvPr id="7" name="Image 0" descr="assets/icons/PiBellRinging_t.png"/>
          <ns0:cNvPicPr>
            <ns1:picLocks noChangeAspect="1"/>
          </ns0:cNvPicPr>
          <ns0:nvPr/>
        </ns0:nvPicPr>
        <ns0:blipFill>
          <ns1:blip ns2:embed="rId2"/>
          <ns1:stretch>
            <ns1:fillRect/>
          </ns1:stretch>
        </ns0:blipFill>
        <ns0:spPr>
          <ns1:xfrm>
            <ns1:off x="794431" y="2118716"/>
            <ns1:ext cx="185075" cy="185075"/>
          </ns1:xfrm>
          <ns1:prstGeom prst="rect">
            <ns1:avLst/>
          </ns1:prstGeom>
        </ns0:spPr>
      </ns0:pic>
      <ns0:sp>
        <ns0:nvSpPr>
          <ns0:cNvPr id="8" name="Text 5"/>
          <ns0:cNvSpPr/>
          <ns0:nvPr/>
        </ns0:nvSpPr>
        <ns0:spPr>
          <ns1:xfrm>
            <ns1:off x="1216152" y="2010085"/>
            <ns1:ext cx="10241280" cy="402336"/>
          </ns1:xfrm>
          <ns1:prstGeom prst="rect">
            <ns1:avLst/>
          </ns1:prstGeom>
          <ns1:noFill/>
          <ns1:ln/>
        </ns0:spPr>
        <ns0:txBody>
          <ns1:bodyPr wrap="square" lIns="0" tIns="0" rIns="0" bIns="0" rtlCol="0" anchor="ctr"/>
          <ns1:lstStyle/>
          <ns1:p>
            <ns1:pPr marL="0" indent="0">
              <ns1:buNone/>
            </ns1:pPr>
            <ns1:r>
              <ns1:rPr lang="hr-HR" sz="1300" dirty="0">
                <ns1:solidFill>
                  <ns1:srgbClr val="6E7A6C"/>
                </ns1:solidFill>
                <ns1:latin typeface="Poppins" pitchFamily="34" charset="0"/>
                <ns1:ea typeface="Poppins" pitchFamily="34" charset="-122"/>
                <ns1:cs typeface="Poppins" pitchFamily="34" charset="-120"/>
              </ns1:rPr>
              <ns1:t>Additional data is gradually gathered during use </ns1:t>
            </ns1:r>
            <ns1:endParaRPr lang="en-US" sz="1300" dirty="0"/>
          </ns1:p>
        </ns0:txBody>
      </ns0:sp>
      <ns0:sp>
        <ns0:nvSpPr>
          <ns0:cNvPr id="9" name="Shape 6"/>
          <ns0:cNvSpPr/>
          <ns0:nvPr/>
        </ns0:nvSpPr>
        <ns0:spPr>
          <ns1:xfrm>
            <ns1:off x="6361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0" name="Shape 7"/>
          <ns0:cNvSpPr/>
          <ns0:nvPr/>
        </ns0:nvSpPr>
        <ns0:spPr>
          <ns1:xfrm>
            <ns1:off x="873849" y="2668455"/>
            <ns1:ext cx="566928" cy="566928"/>
          </ns1:xfrm>
          <ns1:prstGeom prst="ellipse">
            <ns1:avLst/>
          </ns1:prstGeom>
          <ns1:solidFill>
            <ns1:srgbClr val="EAF0E6"/>
          </ns1:solidFill>
          <ns1:ln/>
        </ns0:spPr>
        <ns0:txBody>
          <ns1:bodyPr/>
          <ns1:lstStyle/>
          <ns1:p>
            <ns1:endParaRPr lang="hr-HR"/>
          </ns1:p>
        </ns0:txBody>
      </ns0:sp>
      <ns0:pic>
        <ns0:nvPicPr>
          <ns0:cNvPr id="11" name="Image 1" descr="assets/icons/PiSunHorizon.png"/>
          <ns0:cNvPicPr>
            <ns1:picLocks noChangeAspect="1"/>
          </ns0:cNvPicPr>
          <ns0:nvPr/>
        </ns0:nvPicPr>
        <ns0:blipFill>
          <ns1:blip ns2:embed="rId3"/>
          <ns1:stretch>
            <ns1:fillRect/>
          </ns1:stretch>
        </ns0:blipFill>
        <ns0:spPr>
          <ns1:xfrm>
            <ns1:off x="1026920" y="2821526"/>
            <ns1:ext cx="260787" cy="260787"/>
          </ns1:xfrm>
          <ns1:prstGeom prst="rect">
            <ns1:avLst/>
          </ns1:prstGeom>
        </ns0:spPr>
      </ns0:pic>
      <ns0:sp>
        <ns0:nvSpPr>
          <ns0:cNvPr id="12" name="Text 8"/>
          <ns0:cNvSpPr/>
          <ns0:nvPr/>
        </ns0:nvSpPr>
        <ns0:spPr>
          <ns1:xfrm>
            <ns1:off x="1550505" y="2705031"/>
            <ns1:ext cx="1490472" cy="45720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Nature &amp; animals</ns1:t>
            </ns1:r>
            <ns1:endParaRPr lang="en-US" sz="1350" dirty="0"/>
          </ns1:p>
        </ns0:txBody>
      </ns0:sp>
      <ns0:sp>
        <ns0:nvSpPr>
          <ns0:cNvPr id="13" name="Text 9"/>
          <ns0:cNvSpPr/>
          <ns0:nvPr/>
        </ns0:nvSpPr>
        <ns0:spPr>
          <ns1:xfrm>
            <ns1:off x="8921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“Whether the child enjoys being outdoors and what their favorite animal is.”</ns1:t>
            </ns1:r>
            <ns1:endParaRPr lang="en-US" sz="980" dirty="0"/>
          </ns1:p>
        </ns0:txBody>
      </ns0:sp>
      <ns0:sp>
        <ns0:nvSpPr>
          <ns0:cNvPr id="14" name="Text 10"/>
          <ns0:cNvSpPr/>
          <ns0:nvPr/>
        </ns0:nvSpPr>
        <ns0:spPr>
          <ns1:xfrm>
            <ns1:off x="3178137" y="2448999"/>
            <ns1:ext cx="201168" cy="1600200"/>
          </ns1:xfrm>
          <ns1:prstGeom prst="rect">
            <ns1:avLst/>
          </ns1:prstGeom>
          <ns1:noFill/>
          <ns1:ln/>
        </ns0:spPr>
        <ns0:txBody>
          <ns1:bodyPr wrap="square" lIns="0" tIns="0" rIns="0" bIns="0" rtlCol="0" anchor="ctr"/>
          <ns1:lstStyle/>
          <ns1:p>
            <ns1:pPr marL="0" indent="0" algn="ctr">
              <ns1:buNone/>
            </ns1:pPr>
            <ns1:r>
              <ns1:rPr lang="en-US" sz="1400" dirty="0">
                <ns1:solidFill>
                  <ns1:srgbClr val="A8C0A6"/>
                </ns1:solidFill>
                <ns1:latin typeface="Poppins" pitchFamily="34" charset="0"/>
                <ns1:ea typeface="Poppins" pitchFamily="34" charset="-122"/>
                <ns1:cs typeface="Poppins" pitchFamily="34" charset="-120"/>
              </ns1:rPr>
              <ns1:t>+</ns1:t>
            </ns1:r>
            <ns1:endParaRPr lang="en-US" sz="1400" dirty="0"/>
          </ns1:p>
        </ns0:txBody>
      </ns0:sp>
      <ns0:sp>
        <ns0:nvSpPr>
          <ns0:cNvPr id="15" name="Shape 11"/>
          <ns0:cNvSpPr/>
          <ns0:nvPr/>
        </ns0:nvSpPr>
        <ns0:spPr>
          <ns1:xfrm>
            <ns1:off x="33793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6" name="Shape 12"/>
          <ns0:cNvSpPr/>
          <ns0:nvPr/>
        </ns0:nvSpPr>
        <ns0:spPr>
          <ns1:xfrm>
            <ns1:off x="3617049" y="2668455"/>
            <ns1:ext cx="566928" cy="566928"/>
          </ns1:xfrm>
          <ns1:prstGeom prst="ellipse">
            <ns1:avLst/>
          </ns1:prstGeom>
          <ns1:solidFill>
            <ns1:srgbClr val="EAF0E6"/>
          </ns1:solidFill>
          <ns1:ln/>
        </ns0:spPr>
        <ns0:txBody>
          <ns1:bodyPr/>
          <ns1:lstStyle/>
          <ns1:p>
            <ns1:endParaRPr lang="hr-HR"/>
          </ns1:p>
        </ns0:txBody>
      </ns0:sp>
      <ns0:pic>
        <ns0:nvPicPr>
          <ns0:cNvPr id="17" name="Image 2" descr="assets/icons/PiTShirt.png"/>
          <ns0:cNvPicPr>
            <ns1:picLocks noChangeAspect="1"/>
          </ns0:cNvPicPr>
          <ns0:nvPr/>
        </ns0:nvPicPr>
        <ns0:blipFill>
          <ns1:blip ns2:embed="rId4"/>
          <ns1:stretch>
            <ns1:fillRect/>
          </ns1:stretch>
        </ns0:blipFill>
        <ns0:spPr>
          <ns1:xfrm>
            <ns1:off x="3770120" y="2821526"/>
            <ns1:ext cx="260787" cy="260787"/>
          </ns1:xfrm>
          <ns1:prstGeom prst="rect">
            <ns1:avLst/>
          </ns1:prstGeom>
        </ns0:spPr>
      </ns0:pic>
      <ns0:sp>
        <ns0:nvSpPr>
          <ns0:cNvPr id="18" name="Text 13"/>
          <ns0:cNvSpPr/>
          <ns0:nvPr/>
        </ns0:nvSpPr>
        <ns0:spPr>
          <ns1:xfrm>
            <ns1:off x="4293705" y="2705031"/>
            <ns1:ext cx="1490472" cy="457200"/>
          </ns1:xfrm>
          <ns1:prstGeom prst="rect">
            <ns1:avLst/>
          </ns1:prstGeom>
          <ns1:noFill/>
          <ns1:ln/>
        </ns0:spPr>
        <ns0:txBody>
          <ns1:bodyPr wrap="square" lIns="0" tIns="0" rIns="0" bIns="0" rtlCol="0" anchor="ctr"/>
          <ns1:lstStyle/>
          <ns1:p>
            <ns1:pPr marL="0" indent="0">
              <ns1:buNone/>
            </ns1:pPr>
            <ns1:r>
              <ns1:rPr lang="hr-HR" sz="1350" b="1" dirty="0">
                <ns1:solidFill>
                  <ns1:srgbClr val="2E3A30"/>
                </ns1:solidFill>
                <ns1:latin typeface="Poppins" pitchFamily="34" charset="0"/>
                <ns1:cs typeface="Poppins" pitchFamily="34" charset="-120"/>
              </ns1:rPr>
              <ns1:t>Water &amp; the park</ns1:t>
            </ns1:r>
            <ns1:endParaRPr lang="en-US" sz="1350" dirty="0"/>
          </ns1:p>
        </ns0:txBody>
      </ns0:sp>
      <ns0:sp>
        <ns0:nvSpPr>
          <ns0:cNvPr id="19" name="Text 14"/>
          <ns0:cNvSpPr/>
          <ns0:nvPr/>
        </ns0:nvSpPr>
        <ns0:spPr>
          <ns1:xfrm>
            <ns1:off x="36353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“Whether they like water and have a favorite park or playground.”</ns1:t>
            </ns1:r>
            <ns1:endParaRPr lang="en-US" sz="980" dirty="0"/>
          </ns1:p>
        </ns0:txBody>
      </ns0:sp>
      <ns0:sp>
        <ns0:nvSpPr>
          <ns0:cNvPr id="20" name="Text 15"/>
          <ns0:cNvSpPr/>
          <ns0:nvPr/>
        </ns0:nvSpPr>
        <ns0:spPr>
          <ns1:xfrm>
            <ns1:off x="5921337" y="2448999"/>
            <ns1:ext cx="201168" cy="1600200"/>
          </ns1:xfrm>
          <ns1:prstGeom prst="rect">
            <ns1:avLst/>
          </ns1:prstGeom>
          <ns1:noFill/>
          <ns1:ln/>
        </ns0:spPr>
        <ns0:txBody>
          <ns1:bodyPr wrap="square" lIns="0" tIns="0" rIns="0" bIns="0" rtlCol="0" anchor="ctr"/>
          <ns1:lstStyle/>
          <ns1:p>
            <ns1:pPr marL="0" indent="0" algn="ctr">
              <ns1:buNone/>
            </ns1:pPr>
            <ns1:r>
              <ns1:rPr lang="en-US" sz="1400" dirty="0">
                <ns1:solidFill>
                  <ns1:srgbClr val="A8C0A6"/>
                </ns1:solidFill>
                <ns1:latin typeface="Poppins" pitchFamily="34" charset="0"/>
                <ns1:ea typeface="Poppins" pitchFamily="34" charset="-122"/>
                <ns1:cs typeface="Poppins" pitchFamily="34" charset="-120"/>
              </ns1:rPr>
              <ns1:t>+</ns1:t>
            </ns1:r>
            <ns1:endParaRPr lang="en-US" sz="1400" dirty="0"/>
          </ns1:p>
        </ns0:txBody>
      </ns0:sp>
      <ns0:sp>
        <ns0:nvSpPr>
          <ns0:cNvPr id="21" name="Shape 16"/>
          <ns0:cNvSpPr/>
          <ns0:nvPr/>
        </ns0:nvSpPr>
        <ns0:spPr>
          <ns1:xfrm>
            <ns1:off x="61225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22" name="Shape 17"/>
          <ns0:cNvSpPr/>
          <ns0:nvPr/>
        </ns0:nvSpPr>
        <ns0:spPr>
          <ns1:xfrm>
            <ns1:off x="6360249" y="2668455"/>
            <ns1:ext cx="566928" cy="566928"/>
          </ns1:xfrm>
          <ns1:prstGeom prst="ellipse">
            <ns1:avLst/>
          </ns1:prstGeom>
          <ns1:solidFill>
            <ns1:srgbClr val="EAF0E6"/>
          </ns1:solidFill>
          <ns1:ln/>
        </ns0:spPr>
        <ns0:txBody>
          <ns1:bodyPr/>
          <ns1:lstStyle/>
          <ns1:p>
            <ns1:endParaRPr lang="hr-HR"/>
          </ns1:p>
        </ns0:txBody>
      </ns0:sp>
      <ns0:pic>
        <ns0:nvPicPr>
          <ns0:cNvPr id="23" name="Image 3" descr="assets/icons/PiPuzzlePiece.png"/>
          <ns0:cNvPicPr>
            <ns1:picLocks noChangeAspect="1"/>
          </ns0:cNvPicPr>
          <ns0:nvPr/>
        </ns0:nvPicPr>
        <ns0:blipFill>
          <ns1:blip ns2:embed="rId5"/>
          <ns1:stretch>
            <ns1:fillRect/>
          </ns1:stretch>
        </ns0:blipFill>
        <ns0:spPr>
          <ns1:xfrm>
            <ns1:off x="6513320" y="2821526"/>
            <ns1:ext cx="260787" cy="260787"/>
          </ns1:xfrm>
          <ns1:prstGeom prst="rect">
            <ns1:avLst/>
          </ns1:prstGeom>
        </ns0:spPr>
      </ns0:pic>
      <ns0:sp>
        <ns0:nvSpPr>
          <ns0:cNvPr id="24" name="Text 18"/>
          <ns0:cNvSpPr/>
          <ns0:nvPr/>
        </ns0:nvSpPr>
        <ns0:spPr>
          <ns1:xfrm>
            <ns1:off x="7036905" y="2705031"/>
            <ns1:ext cx="1490472" cy="45720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Weather forecast</ns1:t>
            </ns1:r>
            <ns1:endParaRPr lang="en-US" sz="1350" dirty="0"/>
          </ns1:p>
        </ns0:txBody>
      </ns0:sp>
      <ns0:sp>
        <ns0:nvSpPr>
          <ns0:cNvPr id="25" name="Text 19"/>
          <ns0:cNvSpPr/>
          <ns0:nvPr/>
        </ns0:nvSpPr>
        <ns0:spPr>
          <ns1:xfrm>
            <ns1:off x="63785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“When it's sunny, the suggestion goes outdoors; when it rains, it moves inside.”</ns1:t>
            </ns1:r>
            <ns1:endParaRPr lang="en-US" sz="980" dirty="0"/>
          </ns1:p>
        </ns0:txBody>
      </ns0:sp>
      <ns0:sp>
        <ns0:nvSpPr>
          <ns0:cNvPr id="26" name="Text 20"/>
          <ns0:cNvSpPr/>
          <ns0:nvPr/>
        </ns0:nvSpPr>
        <ns0:spPr>
          <ns1:xfrm>
            <ns1:off x="8664537" y="2448999"/>
            <ns1:ext cx="201168" cy="1600200"/>
          </ns1:xfrm>
          <ns1:prstGeom prst="rect">
            <ns1:avLst/>
          </ns1:prstGeom>
          <ns1:noFill/>
          <ns1:ln/>
        </ns0:spPr>
        <ns0:txBody>
          <ns1:bodyPr wrap="square" lIns="0" tIns="0" rIns="0" bIns="0" rtlCol="0" anchor="ctr"/>
          <ns1:lstStyle/>
          <ns1:p>
            <ns1:pPr marL="0" indent="0" algn="ctr">
              <ns1:buNone/>
            </ns1:pPr>
            <ns1:r>
              <ns1:rPr lang="en-US" sz="1400" dirty="0">
                <ns1:solidFill>
                  <ns1:srgbClr val="A8C0A6"/>
                </ns1:solidFill>
                <ns1:latin typeface="Poppins" pitchFamily="34" charset="0"/>
                <ns1:ea typeface="Poppins" pitchFamily="34" charset="-122"/>
                <ns1:cs typeface="Poppins" pitchFamily="34" charset="-120"/>
              </ns1:rPr>
              <ns1:t>+</ns1:t>
            </ns1:r>
            <ns1:endParaRPr lang="en-US" sz="1400" dirty="0"/>
          </ns1:p>
        </ns0:txBody>
      </ns0:sp>
      <ns0:sp>
        <ns0:nvSpPr>
          <ns0:cNvPr id="27" name="Shape 21"/>
          <ns0:cNvSpPr/>
          <ns0:nvPr/>
        </ns0:nvSpPr>
        <ns0:spPr>
          <ns1:xfrm>
            <ns1:off x="8865705" y="2448999"/>
            <ns1:ext cx="2542032" cy="1600200"/>
          </ns1:xfrm>
          <ns1:prstGeom prst="roundRect">
            <ns1:avLst>
              <ns1:gd name="adj" fmla="val 6857"/>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28" name="Shape 22"/>
          <ns0:cNvSpPr/>
          <ns0:nvPr/>
        </ns0:nvSpPr>
        <ns0:spPr>
          <ns1:xfrm>
            <ns1:off x="9103449" y="2668455"/>
            <ns1:ext cx="566928" cy="566928"/>
          </ns1:xfrm>
          <ns1:prstGeom prst="ellipse">
            <ns1:avLst/>
          </ns1:prstGeom>
          <ns1:solidFill>
            <ns1:srgbClr val="EAF0E6"/>
          </ns1:solidFill>
          <ns1:ln/>
        </ns0:spPr>
        <ns0:txBody>
          <ns1:bodyPr/>
          <ns1:lstStyle/>
          <ns1:p>
            <ns1:endParaRPr lang="hr-HR"/>
          </ns1:p>
        </ns0:txBody>
      </ns0:sp>
      <ns0:pic>
        <ns0:nvPicPr>
          <ns0:cNvPr id="29" name="Image 4" descr="assets/icons/PiMoonStars.png"/>
          <ns0:cNvPicPr>
            <ns1:picLocks noChangeAspect="1"/>
          </ns0:cNvPicPr>
          <ns0:nvPr/>
        </ns0:nvPicPr>
        <ns0:blipFill>
          <ns1:blip ns2:embed="rId6"/>
          <ns1:stretch>
            <ns1:fillRect/>
          </ns1:stretch>
        </ns0:blipFill>
        <ns0:spPr>
          <ns1:xfrm>
            <ns1:off x="9256520" y="2821526"/>
            <ns1:ext cx="260787" cy="260787"/>
          </ns1:xfrm>
          <ns1:prstGeom prst="rect">
            <ns1:avLst/>
          </ns1:prstGeom>
        </ns0:spPr>
      </ns0:pic>
      <ns0:sp>
        <ns0:nvSpPr>
          <ns0:cNvPr id="30" name="Text 23"/>
          <ns0:cNvSpPr/>
          <ns0:nvPr/>
        </ns0:nvSpPr>
        <ns0:spPr>
          <ns1:xfrm>
            <ns1:off x="9780105" y="2705031"/>
            <ns1:ext cx="1490472" cy="45720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Pollen &amp; air quality</ns1:t>
            </ns1:r>
            <ns1:endParaRPr lang="en-US" sz="1350" dirty="0"/>
          </ns1:p>
        </ns0:txBody>
      </ns0:sp>
      <ns0:sp>
        <ns0:nvSpPr>
          <ns0:cNvPr id="31" name="Text 24"/>
          <ns0:cNvSpPr/>
          <ns0:nvPr/>
        </ns0:nvSpPr>
        <ns0:spPr>
          <ns1:xfrm>
            <ns1:off x="9121737" y="3363399"/>
            <ns1:ext cx="2084832" cy="594360"/>
          </ns1:xfrm>
          <ns1:prstGeom prst="rect">
            <ns1:avLst/>
          </ns1:prstGeom>
          <ns1:noFill/>
          <ns1:ln/>
        </ns0:spPr>
        <ns0:txBody>
          <ns1:bodyPr wrap="square" lIns="0" tIns="0" rIns="0" bIns="0" rtlCol="0" anchor="t"/>
          <ns1:lstStyle/>
          <ns1:p>
            <ns1:pPr marL="0" indent="0">
              <ns1:lnSpc>
                <ns1:spcPts val="1200"/>
              </ns1:lnSpc>
              <ns1:buNone/>
            </ns1:pPr>
            <ns1:r>
              <ns1:rPr lang="en-US" sz="980" i="1" dirty="0">
                <ns1:solidFill>
                  <ns1:srgbClr val="7A9A7E"/>
                </ns1:solidFill>
                <ns1:latin typeface="Poppins" pitchFamily="34" charset="0"/>
                <ns1:ea typeface="Poppins" pitchFamily="34" charset="-122"/>
                <ns1:cs typeface="Poppins" pitchFamily="34" charset="-120"/>
              </ns1:rPr>
              <ns1:t>“High pollen count or poor air quality → an indoor alternative is suggested.”</ns1:t>
            </ns1:r>
            <ns1:endParaRPr lang="en-US" sz="980" dirty="0"/>
          </ns1:p>
        </ns0:txBody>
      </ns0:sp>
      <ns0:sp>
        <ns0:nvSpPr>
          <ns0:cNvPr id="32" name="Shape 25"/>
          <ns0:cNvSpPr/>
          <ns0:nvPr/>
        </ns0:nvSpPr>
        <ns0:spPr>
          <ns1:xfrm>
            <ns1:off x="636105" y="4232079"/>
            <ns1:ext cx="5330952" cy="1125112"/>
          </ns1:xfrm>
          <ns1:prstGeom prst="roundRect">
            <ns1:avLst>
              <ns1:gd name="adj" fmla="val 8000"/>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33" name="Shape 26"/>
          <ns0:cNvSpPr/>
          <ns0:nvPr/>
        </ns0:nvSpPr>
        <ns0:spPr>
          <ns1:xfrm>
            <ns1:off x="892137" y="4506399"/>
            <ns1:ext cx="603504" cy="603504"/>
          </ns1:xfrm>
          <ns1:prstGeom prst="ellipse">
            <ns1:avLst/>
          </ns1:prstGeom>
          <ns1:solidFill>
            <ns1:srgbClr val="EAF0E6"/>
          </ns1:solidFill>
          <ns1:ln/>
        </ns0:spPr>
        <ns0:txBody>
          <ns1:bodyPr/>
          <ns1:lstStyle/>
          <ns1:p>
            <ns1:endParaRPr lang="hr-HR"/>
          </ns1:p>
        </ns0:txBody>
      </ns0:sp>
      <ns0:pic>
        <ns0:nvPicPr>
          <ns0:cNvPr id="34" name="Image 5" descr="assets/icons/PiArrowsClockwise.png"/>
          <ns0:cNvPicPr>
            <ns1:picLocks noChangeAspect="1"/>
          </ns0:cNvPicPr>
          <ns0:nvPr/>
        </ns0:nvPicPr>
        <ns0:blipFill>
          <ns1:blip ns2:embed="rId7"/>
          <ns1:stretch>
            <ns1:fillRect/>
          </ns1:stretch>
        </ns0:blipFill>
        <ns0:spPr>
          <ns1:xfrm>
            <ns1:off x="1055083" y="4669345"/>
            <ns1:ext cx="277612" cy="277612"/>
          </ns1:xfrm>
          <ns1:prstGeom prst="rect">
            <ns1:avLst/>
          </ns1:prstGeom>
        </ns0:spPr>
      </ns0:pic>
      <ns0:sp>
        <ns0:nvSpPr>
          <ns0:cNvPr id="35" name="Text 27"/>
          <ns0:cNvSpPr/>
          <ns0:nvPr/>
        </ns0:nvSpPr>
        <ns0:spPr>
          <ns1:xfrm>
            <ns1:off x="1660233" y="4451535"/>
            <ns1:ext cx="4142232" cy="329184"/>
          </ns1:xfrm>
          <ns1:prstGeom prst="rect">
            <ns1:avLst/>
          </ns1:prstGeom>
          <ns1:noFill/>
          <ns1:ln/>
        </ns0:spPr>
        <ns0:txBody>
          <ns1:bodyPr wrap="square" lIns="0" tIns="0" rIns="0" bIns="0" rtlCol="0" anchor="ctr"/>
          <ns1:lstStyle/>
          <ns1:p>
            <ns1:pPr marL="0" indent="0">
              <ns1:buNone/>
            </ns1:pPr>
            <ns1:r>
              <ns1:rPr lang="en-US" sz="1400" b="1" dirty="0">
                <ns1:solidFill>
                  <ns1:srgbClr val="2E3A30"/>
                </ns1:solidFill>
                <ns1:latin typeface="Poppins" pitchFamily="34" charset="0"/>
                <ns1:ea typeface="Poppins" pitchFamily="34" charset="-122"/>
                <ns1:cs typeface="Poppins" pitchFamily="34" charset="-120"/>
              </ns1:rPr>
              <ns1:t>UV radiation</ns1:t>
            </ns1:r>
            <ns1:endParaRPr lang="en-US" sz="1400" dirty="0"/>
          </ns1:p>
        </ns0:txBody>
      </ns0:sp>
      <ns0:sp>
        <ns0:nvSpPr>
          <ns0:cNvPr id="36" name="Text 28"/>
          <ns0:cNvSpPr/>
          <ns0:nvPr/>
        </ns0:nvSpPr>
        <ns0:spPr>
          <ns1:xfrm>
            <ns1:off x="1660233" y="4799007"/>
            <ns1:ext cx="4096512" cy="731520"/>
          </ns1:xfrm>
          <ns1:prstGeom prst="rect">
            <ns1:avLst/>
          </ns1:prstGeom>
          <ns1:noFill/>
          <ns1:ln/>
        </ns0:spPr>
        <ns0:txBody>
          <ns1:bodyPr wrap="square" lIns="0" tIns="0" rIns="0" bIns="0" rtlCol="0" anchor="t"/>
          <ns1:lstStyle/>
          <ns1:p>
            <ns1:pPr marL="0" indent="0">
              <ns1:lnSpc>
                <ns1:spcPts val="1350"/>
              </ns1:lnSpc>
              <ns1:buNone/>
            </ns1:pPr>
            <ns1:r>
              <ns1:rPr lang="en-US" sz="1080" dirty="0">
                <ns1:solidFill>
                  <ns1:srgbClr val="6E7A6C"/>
                </ns1:solidFill>
                <ns1:latin typeface="Poppins" pitchFamily="34" charset="0"/>
                <ns1:ea typeface="Poppins" pitchFamily="34" charset="-122"/>
                <ns1:cs typeface="Poppins" pitchFamily="34" charset="-120"/>
              </ns1:rPr>
              <ns1:t>When the UV index is high, the suggestion adapts </ns1:t>
            </ns1:r>
            <ns1:r>
              <ns1:rPr lang="hr-HR" sz="1080" dirty="0">
                <ns1:solidFill>
                  <ns1:srgbClr val="6E7A6C"/>
                </ns1:solidFill>
                <ns1:latin typeface="Poppins" pitchFamily="34" charset="0"/>
                <ns1:ea typeface="Poppins" pitchFamily="34" charset="-122"/>
                <ns1:cs typeface="Poppins" pitchFamily="34" charset="-120"/>
              </ns1:rPr>
              <ns1:t>to</ns1:t>
            </ns1:r>
            <ns1:r>
              <ns1:rPr lang="en-US" sz="1080" dirty="0">
                <ns1:solidFill>
                  <ns1:srgbClr val="6E7A6C"/>
                </ns1:solidFill>
                <ns1:latin typeface="Poppins" pitchFamily="34" charset="0"/>
                <ns1:ea typeface="Poppins" pitchFamily="34" charset="-122"/>
                <ns1:cs typeface="Poppins" pitchFamily="34" charset="-120"/>
              </ns1:rPr>
              <ns1:t> less time outside, or time in the shade.</ns1:t>
            </ns1:r>
            <ns1:endParaRPr lang="en-US" sz="1080" dirty="0"/>
          </ns1:p>
        </ns0:txBody>
      </ns0:sp>
      <ns0:sp>
        <ns0:nvSpPr>
          <ns0:cNvPr id="37" name="Shape 29"/>
          <ns0:cNvSpPr/>
          <ns0:nvPr/>
        </ns0:nvSpPr>
        <ns0:spPr>
          <ns1:xfrm>
            <ns1:off x="6122505" y="4232079"/>
            <ns1:ext cx="5330952" cy="1082180"/>
          </ns1:xfrm>
          <ns1:prstGeom prst="roundRect">
            <ns1:avLst>
              <ns1:gd name="adj" fmla="val 8000"/>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38" name="Shape 30"/>
          <ns0:cNvSpPr/>
          <ns0:nvPr/>
        </ns0:nvSpPr>
        <ns0:spPr>
          <ns1:xfrm>
            <ns1:off x="6378537" y="4506399"/>
            <ns1:ext cx="603504" cy="603504"/>
          </ns1:xfrm>
          <ns1:prstGeom prst="ellipse">
            <ns1:avLst/>
          </ns1:prstGeom>
          <ns1:solidFill>
            <ns1:srgbClr val="EAF0E6"/>
          </ns1:solidFill>
          <ns1:ln/>
        </ns0:spPr>
        <ns0:txBody>
          <ns1:bodyPr/>
          <ns1:lstStyle/>
          <ns1:p>
            <ns1:endParaRPr lang="hr-HR"/>
          </ns1:p>
        </ns0:txBody>
      </ns0:sp>
      <ns0:pic>
        <ns0:nvPicPr>
          <ns0:cNvPr id="39" name="Image 6" descr="assets/icons/PiShieldCheck.png"/>
          <ns0:cNvPicPr>
            <ns1:picLocks noChangeAspect="1"/>
          </ns0:cNvPicPr>
          <ns0:nvPr/>
        </ns0:nvPicPr>
        <ns0:blipFill>
          <ns1:blip ns2:embed="rId8"/>
          <ns1:stretch>
            <ns1:fillRect/>
          </ns1:stretch>
        </ns0:blipFill>
        <ns0:spPr>
          <ns1:xfrm>
            <ns1:off x="6541483" y="4669345"/>
            <ns1:ext cx="277612" cy="277612"/>
          </ns1:xfrm>
          <ns1:prstGeom prst="rect">
            <ns1:avLst/>
          </ns1:prstGeom>
        </ns0:spPr>
      </ns0:pic>
      <ns0:sp>
        <ns0:nvSpPr>
          <ns0:cNvPr id="40" name="Text 31"/>
          <ns0:cNvSpPr/>
          <ns0:nvPr/>
        </ns0:nvSpPr>
        <ns0:spPr>
          <ns1:xfrm>
            <ns1:off x="7146633" y="4451535"/>
            <ns1:ext cx="4142232" cy="329184"/>
          </ns1:xfrm>
          <ns1:prstGeom prst="rect">
            <ns1:avLst/>
          </ns1:prstGeom>
          <ns1:noFill/>
          <ns1:ln/>
        </ns0:spPr>
        <ns0:txBody>
          <ns1:bodyPr wrap="square" lIns="0" tIns="0" rIns="0" bIns="0" rtlCol="0" anchor="ctr"/>
          <ns1:lstStyle/>
          <ns1:p>
            <ns1:pPr marL="0" indent="0">
              <ns1:buNone/>
            </ns1:pPr>
            <ns1:r>
              <ns1:rPr lang="en-US" sz="1400" b="1" dirty="0">
                <ns1:solidFill>
                  <ns1:srgbClr val="2E3A30"/>
                </ns1:solidFill>
                <ns1:latin typeface="Poppins" pitchFamily="34" charset="0"/>
                <ns1:ea typeface="Poppins" pitchFamily="34" charset="-122"/>
                <ns1:cs typeface="Poppins" pitchFamily="34" charset="-120"/>
              </ns1:rPr>
              <ns1:t>Location while in use</ns1:t>
            </ns1:r>
            <ns1:endParaRPr lang="en-US" sz="1400" dirty="0"/>
          </ns1:p>
        </ns0:txBody>
      </ns0:sp>
      <ns0:sp>
        <ns0:nvSpPr>
          <ns0:cNvPr id="41" name="Text 32"/>
          <ns0:cNvSpPr/>
          <ns0:nvPr/>
        </ns0:nvSpPr>
        <ns0:spPr>
          <ns1:xfrm>
            <ns1:off x="7146633" y="4799007"/>
            <ns1:ext cx="4096512" cy="731520"/>
          </ns1:xfrm>
          <ns1:prstGeom prst="rect">
            <ns1:avLst/>
          </ns1:prstGeom>
          <ns1:noFill/>
          <ns1:ln/>
        </ns0:spPr>
        <ns0:txBody>
          <ns1:bodyPr wrap="square" lIns="0" tIns="0" rIns="0" bIns="0" rtlCol="0" anchor="t"/>
          <ns1:lstStyle/>
          <ns1:p>
            <ns1:pPr marL="0" indent="0">
              <ns1:lnSpc>
                <ns1:spcPts val="1350"/>
              </ns1:lnSpc>
              <ns1:buNone/>
            </ns1:pPr>
            <ns1:r>
              <ns1:rPr lang="en-US" sz="1080" dirty="0">
                <ns1:solidFill>
                  <ns1:srgbClr val="6E7A6C"/>
                </ns1:solidFill>
                <ns1:latin typeface="Poppins" pitchFamily="34" charset="0"/>
                <ns1:ea typeface="Poppins" pitchFamily="34" charset="-122"/>
                <ns1:cs typeface="Poppins" pitchFamily="34" charset="-120"/>
              </ns1:rPr>
              <ns1:t>Used only while the app is open, so the suggestion fits what's actually available nearby.</ns1:t>
            </ns1:r>
            <ns1:endParaRPr lang="en-US" sz="1080" dirty="0"/>
          </ns1:p>
        </ns0:txBody>
      </ns0:sp>
      <ns0:sp>
        <ns0:nvSpPr>
          <ns0:cNvPr id="42" name="Shape 33"/>
          <ns0:cNvSpPr/>
          <ns0:nvPr/>
        </ns0:nvSpPr>
        <ns0:spPr>
          <ns1:xfrm>
            <ns1:off x="636105" y="5540071"/>
            <ns1:ext cx="10817352" cy="859136"/>
          </ns1:xfrm>
          <ns1:prstGeom prst="roundRect">
            <ns1:avLst>
              <ns1:gd name="adj" fmla="val 13889"/>
            </ns1:avLst>
          </ns1:prstGeom>
          <ns1:solidFill>
            <ns1:srgbClr val="232E24"/>
          </ns1:solidFill>
          <ns1:ln/>
        </ns0:spPr>
        <ns0:txBody>
          <ns1:bodyPr/>
          <ns1:lstStyle/>
          <ns1:p>
            <ns1:endParaRPr lang="hr-HR"/>
          </ns1:p>
        </ns0:txBody>
      </ns0:sp>
      <ns0:sp>
        <ns0:nvSpPr>
          <ns0:cNvPr id="43" name="Text 34"/>
          <ns0:cNvSpPr/>
          <ns0:nvPr/>
        </ns0:nvSpPr>
        <ns0:spPr>
          <ns1:xfrm>
            <ns1:off x="1001865" y="5740839"/>
            <ns1:ext cx="10058400" cy="658368"/>
          </ns1:xfrm>
          <ns1:prstGeom prst="rect">
            <ns1:avLst/>
          </ns1:prstGeom>
          <ns1:noFill/>
          <ns1:ln/>
        </ns0:spPr>
        <ns0:txBody>
          <ns1:bodyPr wrap="square" lIns="0" tIns="0" rIns="0" bIns="0" rtlCol="0" anchor="ctr"/>
          <ns1:lstStyle/>
          <ns1:p>
            <ns1:pPr marL="0" indent="0">
              <ns1:lnSpc>
                <ns1:spcPts val="1600"/>
              </ns1:lnSpc>
              <ns1:buNone/>
            </ns1:pPr>
            <ns1:r>
              <ns1:rPr lang="en-US" sz="1250" b="1" dirty="0">
                <ns1:solidFill>
                  <ns1:srgbClr val="F7DDBA"/>
                </ns1:solidFill>
                <ns1:latin typeface="Poppins" pitchFamily="34" charset="0"/>
                <ns1:ea typeface="Poppins" pitchFamily="34" charset="-122"/>
                <ns1:cs typeface="Poppins" pitchFamily="34" charset="-120"/>
              </ns1:rPr>
              <ns1:t>Result: High level of personalization working seamlessly in the background. For example, if a child’s favorite animal is a dog, we can incorporate it into activity suggestions</ns1:t>
            </ns1:r>
            <ns1:r>
              <ns1:rPr lang="hr-HR" sz="1250" b="1" dirty="0">
                <ns1:solidFill>
                  <ns1:srgbClr val="F7DDBA"/>
                </ns1:solidFill>
                <ns1:latin typeface="Poppins" pitchFamily="34" charset="0"/>
                <ns1:ea typeface="Poppins" pitchFamily="34" charset="-122"/>
                <ns1:cs typeface="Poppins" pitchFamily="34" charset="-120"/>
              </ns1:rPr>
              <ns1:t> </ns1:t>
            </ns1:r>
            <ns1:r>
              <ns1:rPr lang="hr-HR" sz="1250" b="1" dirty="0" err="1">
                <ns1:solidFill>
                  <ns1:srgbClr val="F7DDBA"/>
                </ns1:solidFill>
                <ns1:latin typeface="Poppins" pitchFamily="34" charset="0"/>
                <ns1:ea typeface="Poppins" pitchFamily="34" charset="-122"/>
                <ns1:cs typeface="Poppins" pitchFamily="34" charset="-120"/>
              </ns1:rPr>
              <ns1:t>or</ns1:t>
            </ns1:r>
            <ns1:r>
              <ns1:rPr lang="en-US" sz="1250" b="1" dirty="0">
                <ns1:solidFill>
                  <ns1:srgbClr val="F7DDBA"/>
                </ns1:solidFill>
                <ns1:latin typeface="Poppins" pitchFamily="34" charset="0"/>
                <ns1:ea typeface="Poppins" pitchFamily="34" charset="-122"/>
                <ns1:cs typeface="Poppins" pitchFamily="34" charset="-120"/>
              </ns1:rPr>
              <ns1:t> we may also recommend an activity at a nearby park, swimming pool, or other suitable location</ns1:t>
            </ns1:r>
            <ns1:r>
              <ns1:rPr lang="hr-HR" sz="1250" b="1" dirty="0">
                <ns1:solidFill>
                  <ns1:srgbClr val="F7DDBA"/>
                </ns1:solidFill>
                <ns1:latin typeface="Poppins" pitchFamily="34" charset="0"/>
                <ns1:ea typeface="Poppins" pitchFamily="34" charset="-122"/>
                <ns1:cs typeface="Poppins" pitchFamily="34" charset="-120"/>
              </ns1:rPr>
              <ns1:t> </ns1:t>
            </ns1:r>
            <ns1:r>
              <ns1:rPr lang="hr-HR" sz="1250" b="1" dirty="0" err="1">
                <ns1:solidFill>
                  <ns1:srgbClr val="F7DDBA"/>
                </ns1:solidFill>
                <ns1:latin typeface="Poppins" pitchFamily="34" charset="0"/>
                <ns1:ea typeface="Poppins" pitchFamily="34" charset="-122"/>
                <ns1:cs typeface="Poppins" pitchFamily="34" charset="-120"/>
              </ns1:rPr>
              <ns1:t>that</ns1:t>
            </ns1:r>
            <ns1:r>
              <ns1:rPr lang="hr-HR" sz="1250" b="1" dirty="0">
                <ns1:solidFill>
                  <ns1:srgbClr val="F7DDBA"/>
                </ns1:solidFill>
                <ns1:latin typeface="Poppins" pitchFamily="34" charset="0"/>
                <ns1:ea typeface="Poppins" pitchFamily="34" charset="-122"/>
                <ns1:cs typeface="Poppins" pitchFamily="34" charset="-120"/>
              </ns1:rPr>
              <ns1:t> </ns1:t>
            </ns1:r>
            <ns1:r>
              <ns1:rPr lang="hr-HR" sz="1250" b="1" dirty="0" err="1">
                <ns1:solidFill>
                  <ns1:srgbClr val="F7DDBA"/>
                </ns1:solidFill>
                <ns1:latin typeface="Poppins" pitchFamily="34" charset="0"/>
                <ns1:ea typeface="Poppins" pitchFamily="34" charset="-122"/>
                <ns1:cs typeface="Poppins" pitchFamily="34" charset="-120"/>
              </ns1:rPr>
              <ns1:t>child</ns1:t>
            </ns1:r>
            <ns1:r>
              <ns1:rPr lang="hr-HR" sz="1250" b="1" dirty="0">
                <ns1:solidFill>
                  <ns1:srgbClr val="F7DDBA"/>
                </ns1:solidFill>
                <ns1:latin typeface="Poppins" pitchFamily="34" charset="0"/>
                <ns1:ea typeface="Poppins" pitchFamily="34" charset="-122"/>
                <ns1:cs typeface="Poppins" pitchFamily="34" charset="-120"/>
              </ns1:rPr>
              <ns1:t> </ns1:t>
            </ns1:r>
            <ns1:r>
              <ns1:rPr lang="hr-HR" sz="1250" b="1" dirty="0" err="1">
                <ns1:solidFill>
                  <ns1:srgbClr val="F7DDBA"/>
                </ns1:solidFill>
                <ns1:latin typeface="Poppins" pitchFamily="34" charset="0"/>
                <ns1:ea typeface="Poppins" pitchFamily="34" charset="-122"/>
                <ns1:cs typeface="Poppins" pitchFamily="34" charset="-120"/>
              </ns1:rPr>
              <ns1:t>and</ns1:t>
            </ns1:r>
            <ns1:r>
              <ns1:rPr lang="hr-HR" sz="1250" b="1" dirty="0">
                <ns1:solidFill>
                  <ns1:srgbClr val="F7DDBA"/>
                </ns1:solidFill>
                <ns1:latin typeface="Poppins" pitchFamily="34" charset="0"/>
                <ns1:ea typeface="Poppins" pitchFamily="34" charset="-122"/>
                <ns1:cs typeface="Poppins" pitchFamily="34" charset="-120"/>
              </ns1:rPr>
              <ns1:t> </ns1:t>
            </ns1:r>
            <ns1:r>
              <ns1:rPr lang="hr-HR" sz="1250" b="1" dirty="0" err="1">
                <ns1:solidFill>
                  <ns1:srgbClr val="F7DDBA"/>
                </ns1:solidFill>
                <ns1:latin typeface="Poppins" pitchFamily="34" charset="0"/>
                <ns1:ea typeface="Poppins" pitchFamily="34" charset="-122"/>
                <ns1:cs typeface="Poppins" pitchFamily="34" charset="-120"/>
              </ns1:rPr>
              <ns1:t>family</ns1:t>
            </ns1:r>
            <ns1:r>
              <ns1:rPr lang="hr-HR" sz="1250" b="1" dirty="0">
                <ns1:solidFill>
                  <ns1:srgbClr val="F7DDBA"/>
                </ns1:solidFill>
                <ns1:latin typeface="Poppins" pitchFamily="34" charset="0"/>
                <ns1:ea typeface="Poppins" pitchFamily="34" charset="-122"/>
                <ns1:cs typeface="Poppins" pitchFamily="34" charset="-120"/>
              </ns1:rPr>
              <ns1:t> </ns1:t>
            </ns1:r>
            <ns1:r>
              <ns1:rPr lang="hr-HR" sz="1250" b="1" dirty="0" err="1">
                <ns1:solidFill>
                  <ns1:srgbClr val="F7DDBA"/>
                </ns1:solidFill>
                <ns1:latin typeface="Poppins" pitchFamily="34" charset="0"/>
                <ns1:ea typeface="Poppins" pitchFamily="34" charset="-122"/>
                <ns1:cs typeface="Poppins" pitchFamily="34" charset="-120"/>
              </ns1:rPr>
              <ns1:t>likes</ns1:t>
            </ns1:r>
            <ns1:r>
              <ns1:rPr lang="hr-HR" sz="1250" b="1" dirty="0">
                <ns1:solidFill>
                  <ns1:srgbClr val="F7DDBA"/>
                </ns1:solidFill>
                <ns1:latin typeface="Poppins" pitchFamily="34" charset="0"/>
                <ns1:ea typeface="Poppins" pitchFamily="34" charset="-122"/>
                <ns1:cs typeface="Poppins" pitchFamily="34" charset="-120"/>
              </ns1:rPr>
              <ns1:t>.</ns1:t>
            </ns1:r>
            <ns1:endParaRPr lang="en-US" sz="1250" b="1" dirty="0">
              <ns1:solidFill>
                <ns1:srgbClr val="F7DDBA"/>
              </ns1:solidFill>
              <ns1:latin typeface="Poppins" pitchFamily="34" charset="0"/>
              <ns1:ea typeface="Poppins" pitchFamily="34" charset="-122"/>
              <ns1:cs typeface="Poppins" pitchFamily="34" charset="-120"/>
            </ns1:endParaRPr>
          </ns1:p>
          <ns1:p>
            <ns1:pPr marL="0" indent="0">
              <ns1:lnSpc>
                <ns1:spcPts val="1600"/>
              </ns1:lnSpc>
              <ns1:buNone/>
            </ns1:pPr>
            <ns1:endParaRPr lang="en-US" sz="1250" dirty="0"/>
          </ns1:p>
        </ns0:txBody>
      </ns0:sp>
      <ns0:sp>
        <ns0:nvSpPr>
          <ns0:cNvPr id="44" name="Text 35"/>
          <ns0:cNvSpPr/>
          <ns0:nvPr/>
        </ns0:nvSpPr>
        <ns0:spPr>
          <ns1:xfrm>
            <ns1:off x="11140135" y="6355080"/>
            <ns1:ext cx="5029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05</ns1:t>
            </ns1:r>
            <ns1:endParaRPr lang="en-US" sz="1000" dirty="0"/>
          </ns1:p>
        </ns0:txBody>
      </ns0:sp>
      <ns0:pic>
        <ns0:nvPicPr>
          <ns0:cNvPr id="45" name="Image 7" descr="assets/mark_sage.png"/>
          <ns0:cNvPicPr>
            <ns1:picLocks noChangeAspect="1"/>
          </ns0:cNvPicPr>
          <ns0:nvPr/>
        </ns0:nvPicPr>
        <ns0:blipFill>
          <ns1:blip ns2:embed="rId9">
            <ns1:alphaModFix amt="82000"/>
          </ns1:blip>
          <ns1:stretch>
            <ns1:fillRect/>
          </ns1:stretch>
        </ns0:blipFill>
        <ns0:spPr>
          <ns1:xfrm>
            <ns1:off x="11624767" y="6309360"/>
            <ns1:ext cx="274320" cy="274320"/>
          </ns1:xfrm>
          <ns1:prstGeom prst="rect">
            <ns1:avLst/>
          </ns1:prstGeom>
        </ns0:spPr>
      </ns0:pic>
    </ns0:spTree>
  </ns0:cSld>
  <ns0:clrMapOvr>
    <ns1:masterClrMapping/>
  </ns0:clrMapOvr>
</ns0:sld>
</file>

<file path=ppt/slides/slide8.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Shape 0"/>
          <ns0:cNvSpPr/>
          <ns0:nvPr/>
        </ns0:nvSpPr>
        <ns0:spPr>
          <ns1:xfrm>
            <ns1:off x="-1280160" y="4846320"/>
            <ns1:ext cx="2834640" cy="2834640"/>
          </ns1:xfrm>
          <ns1:prstGeom prst="ellipse">
            <ns1:avLst/>
          </ns1:prstGeom>
          <ns1:solidFill>
            <ns1:srgbClr val="EAF0E6">
              <ns1:alpha val="68000"/>
            </ns1:srgbClr>
          </ns1:solidFill>
          <ns1:ln/>
        </ns0:spPr>
        <ns0:txBody>
          <ns1:bodyPr/>
          <ns1:lstStyle/>
          <ns1:p>
            <ns1:endParaRPr lang="hr-HR"/>
          </ns1:p>
        </ns0:txBody>
      </ns0:sp>
      <ns0:sp>
        <ns0:nvSpPr>
          <ns0:cNvPr id="3" name="Shape 1"/>
          <ns0:cNvSpPr/>
          <ns0:nvPr/>
        </ns0:nvSpPr>
        <ns0:spPr>
          <ns1:xfrm>
            <ns1:off x="685800" y="608076"/>
            <ns1:ext cx="128016" cy="128016"/>
          </ns1:xfrm>
          <ns1:prstGeom prst="ellipse">
            <ns1:avLst/>
          </ns1:prstGeom>
          <ns1:solidFill>
            <ns1:srgbClr val="C2674A"/>
          </ns1:solidFill>
          <ns1:ln/>
        </ns0:spPr>
        <ns0:txBody>
          <ns1:bodyPr/>
          <ns1:lstStyle/>
          <ns1:p>
            <ns1:endParaRPr lang="hr-HR"/>
          </ns1:p>
        </ns0:txBody>
      </ns0:sp>
      <ns0:sp>
        <ns0:nvSpPr>
          <ns0:cNvPr id="4" name="Text 2"/>
          <ns0:cNvSpPr/>
          <ns0:nvPr/>
        </ns0:nvSpPr>
        <ns0:spPr>
          <ns1:xfrm>
            <ns1:off x="923544" y="512064"/>
            <ns1:ext cx="8229600" cy="320040"/>
          </ns1:xfrm>
          <ns1:prstGeom prst="rect">
            <ns1:avLst/>
          </ns1:prstGeom>
          <ns1:noFill/>
          <ns1:ln/>
        </ns0:spPr>
        <ns0:txBody>
          <ns1:bodyPr wrap="square" lIns="0" tIns="0" rIns="0" bIns="0" rtlCol="0" anchor="ctr"/>
          <ns1:lstStyle/>
          <ns1:p>
            <ns1:pPr marL="0" indent="0">
              <ns1:buNone/>
            </ns1:pPr>
            <ns1:r>
              <ns1:rPr lang="en-US" sz="1250" kern="0" spc="250" dirty="0">
                <ns1:solidFill>
                  <ns1:srgbClr val="C2674A"/>
                </ns1:solidFill>
                <ns1:latin typeface="Poppins Medium" pitchFamily="34" charset="0"/>
                <ns1:ea typeface="Poppins Medium" pitchFamily="34" charset="-122"/>
                <ns1:cs typeface="Poppins Medium" pitchFamily="34" charset="-120"/>
              </ns1:rPr>
              <ns1:t>HOW IT WORKS</ns1:t>
            </ns1:r>
            <ns1:endParaRPr lang="en-US" sz="1250" dirty="0"/>
          </ns1:p>
        </ns0:txBody>
      </ns0:sp>
      <ns0:sp>
        <ns0:nvSpPr>
          <ns0:cNvPr id="5" name="Text 3"/>
          <ns0:cNvSpPr/>
          <ns0:nvPr/>
        </ns0:nvSpPr>
        <ns0:spPr>
          <ns1:xfrm>
            <ns1:off x="685800" y="1272207"/>
            <ns1:ext cx="10881360" cy="822960"/>
          </ns1:xfrm>
          <ns1:prstGeom prst="rect">
            <ns1:avLst/>
          </ns1:prstGeom>
          <ns1:noFill/>
          <ns1:ln/>
        </ns0:spPr>
        <ns0:txBody>
          <ns1:bodyPr wrap="square" lIns="0" tIns="0" rIns="0" bIns="0" rtlCol="0" anchor="t"/>
          <ns1:lstStyle/>
          <ns1:p>
            <ns1:pPr marL="0" indent="0">
              <ns1:lnSpc>
                <ns1:spcPts val="3400"/>
              </ns1:lnSpc>
              <ns1:buNone/>
            </ns1:pPr>
            <ns1:r>
              <ns1:rPr lang="en-US" sz="2900" b="1" dirty="0">
                <ns1:solidFill>
                  <ns1:srgbClr val="2E3A30"/>
                </ns1:solidFill>
                <ns1:latin typeface="Poppins" pitchFamily="34" charset="0"/>
                <ns1:ea typeface="Poppins" pitchFamily="34" charset="-122"/>
                <ns1:cs typeface="Poppins" pitchFamily="34" charset="-120"/>
              </ns1:rPr>
              <ns1:t>From uncertainty to a calm decision, in just a few steps.</ns1:t>
            </ns1:r>
            <ns1:endParaRPr lang="en-US" sz="2900" dirty="0"/>
          </ns1:p>
        </ns0:txBody>
      </ns0:sp>
      <ns0:sp>
        <ns0:nvSpPr>
          <ns0:cNvPr id="6" name="Shape 4"/>
          <ns0:cNvSpPr/>
          <ns0:nvPr/>
        </ns0:nvSpPr>
        <ns0:spPr>
          <ns1:xfrm>
            <ns1:off x="685800" y="1965960"/>
            <ns1:ext cx="2496312" cy="2148840"/>
          </ns1:xfrm>
          <ns1:prstGeom prst="roundRect">
            <ns1:avLst>
              <ns1:gd name="adj" fmla="val 5106"/>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7" name="Shape 5"/>
          <ns0:cNvSpPr/>
          <ns0:nvPr/>
        </ns0:nvSpPr>
        <ns0:spPr>
          <ns1:xfrm>
            <ns1:off x="978408" y="2049849"/>
            <ns1:ext cx="621792" cy="621792"/>
          </ns1:xfrm>
          <ns1:prstGeom prst="ellipse">
            <ns1:avLst/>
          </ns1:prstGeom>
          <ns1:solidFill>
            <ns1:srgbClr val="7A9A7E"/>
          </ns1:solidFill>
          <ns1:ln/>
        </ns0:spPr>
        <ns0:txBody>
          <ns1:bodyPr/>
          <ns1:lstStyle/>
          <ns1:p>
            <ns1:endParaRPr lang="hr-HR"/>
          </ns1:p>
        </ns0:txBody>
      </ns0:sp>
      <ns0:sp>
        <ns0:nvSpPr>
          <ns0:cNvPr id="8" name="Text 6"/>
          <ns0:cNvSpPr/>
          <ns0:nvPr/>
        </ns0:nvSpPr>
        <ns0:spPr>
          <ns1:xfrm>
            <ns1:off x="978408" y="2049849"/>
            <ns1:ext cx="621792" cy="621792"/>
          </ns1:xfrm>
          <ns1:prstGeom prst="rect">
            <ns1:avLst/>
          </ns1:prstGeom>
          <ns1:noFill/>
          <ns1:ln/>
        </ns0:spPr>
        <ns0:txBody>
          <ns1:bodyPr wrap="square" lIns="0" tIns="0" rIns="0" bIns="0" rtlCol="0" anchor="ctr"/>
          <ns1:lstStyle/>
          <ns1:p>
            <ns1:pPr marL="0" indent="0" algn="ctr">
              <ns1:buNone/>
            </ns1:pPr>
            <ns1:r>
              <ns1:rPr lang="en-US" sz="2100" b="1" dirty="0">
                <ns1:solidFill>
                  <ns1:srgbClr val="FFFFFF"/>
                </ns1:solidFill>
                <ns1:latin typeface="Poppins" pitchFamily="34" charset="0"/>
                <ns1:ea typeface="Poppins" pitchFamily="34" charset="-122"/>
                <ns1:cs typeface="Poppins" pitchFamily="34" charset="-120"/>
              </ns1:rPr>
              <ns1:t>1</ns1:t>
            </ns1:r>
            <ns1:endParaRPr lang="en-US" sz="2100" dirty="0"/>
          </ns1:p>
        </ns0:txBody>
      </ns0:sp>
      <ns0:sp>
        <ns0:nvSpPr>
          <ns0:cNvPr id="9" name="Text 7"/>
          <ns0:cNvSpPr/>
          <ns0:nvPr/>
        </ns0:nvSpPr>
        <ns0:spPr>
          <ns1:xfrm>
            <ns1:off x="978408" y="2781369"/>
            <ns1:ext cx="1993392" cy="411480"/>
          </ns1:xfrm>
          <ns1:prstGeom prst="rect">
            <ns1:avLst/>
          </ns1:prstGeom>
          <ns1:noFill/>
          <ns1:ln/>
        </ns0:spPr>
        <ns0:txBody>
          <ns1:bodyPr wrap="square" lIns="0" tIns="0" rIns="0" bIns="0" rtlCol="0" anchor="ctr"/>
          <ns1:lstStyle/>
          <ns1:p>
            <ns1:pPr marL="0" indent="0">
              <ns1:buNone/>
            </ns1:pPr>
            <ns1:r>
              <ns1:rPr lang="en-US" sz="1350" b="1" dirty="0" err="1">
                <ns1:solidFill>
                  <ns1:srgbClr val="2E3A30"/>
                </ns1:solidFill>
                <ns1:latin typeface="Poppins" pitchFamily="34" charset="0"/>
                <ns1:ea typeface="Poppins" pitchFamily="34" charset="-122"/>
                <ns1:cs typeface="Poppins" pitchFamily="34" charset="-120"/>
              </ns1:rPr>
              <ns1:t>Set up the intake profile</ns1:t>
            </ns1:r>
            <ns1:endParaRPr lang="en-US" sz="1350" dirty="0"/>
          </ns1:p>
        </ns0:txBody>
      </ns0:sp>
      <ns0:sp>
        <ns0:nvSpPr>
          <ns0:cNvPr id="10" name="Text 8"/>
          <ns0:cNvSpPr/>
          <ns0:nvPr/>
        </ns0:nvSpPr>
        <ns0:spPr>
          <ns1:xfrm>
            <ns1:off x="978408" y="3174561"/>
            <ns1:ext cx="1993392" cy="640080"/>
          </ns1:xfrm>
          <ns1:prstGeom prst="rect">
            <ns1:avLst/>
          </ns1:prstGeom>
          <ns1:noFill/>
          <ns1:ln/>
        </ns0:spPr>
        <ns0:txBody>
          <ns1:bodyPr wrap="square" lIns="0" tIns="0" rIns="0" bIns="0" rtlCol="0" anchor="ctr"/>
          <ns1:lstStyle/>
          <ns1:p>
            <ns1:pPr marL="0" indent="0">
              <ns1:lnSpc>
                <ns1:spcPts val="1400"/>
              </ns1:lnSpc>
              <ns1:buNone/>
            </ns1:pPr>
            <ns1:r>
              <ns1:rPr lang="en-US" sz="1080" dirty="0">
                <ns1:solidFill>
                  <ns1:srgbClr val="6E7A6C"/>
                </ns1:solidFill>
                <ns1:latin typeface="Poppins" pitchFamily="34" charset="0"/>
                <ns1:ea typeface="Poppins" pitchFamily="34" charset="-122"/>
                <ns1:cs typeface="Poppins" pitchFamily="34" charset="-120"/>
              </ns1:rPr>
              <ns1:t>Age, temperament, and goals for each child.</ns1:t>
            </ns1:r>
            <ns1:endParaRPr lang="en-US" sz="1080" dirty="0"/>
          </ns1:p>
        </ns0:txBody>
      </ns0:sp>
      <ns0:sp>
        <ns0:nvSpPr>
          <ns0:cNvPr id="11" name="Text 9"/>
          <ns0:cNvSpPr/>
          <ns0:nvPr/>
        </ns0:nvSpPr>
        <ns0:spPr>
          <ns1:xfrm>
            <ns1:off x="3182112" y="1965960"/>
            <ns1:ext cx="274320" cy="2148840"/>
          </ns1:xfrm>
          <ns1:prstGeom prst="rect">
            <ns1:avLst/>
          </ns1:prstGeom>
          <ns1:noFill/>
          <ns1:ln/>
        </ns0:spPr>
        <ns0:txBody>
          <ns1:bodyPr wrap="square" lIns="0" tIns="0" rIns="0" bIns="0" rtlCol="0" anchor="ctr"/>
          <ns1:lstStyle/>
          <ns1:p>
            <ns1:pPr marL="0" indent="0" algn="ctr">
              <ns1:buNone/>
            </ns1:pPr>
            <ns1:r>
              <ns1:rPr lang="en-US" sz="1500" dirty="0">
                <ns1:solidFill>
                  <ns1:srgbClr val="A8C0A6"/>
                </ns1:solidFill>
                <ns1:latin typeface="Poppins" pitchFamily="34" charset="0"/>
                <ns1:ea typeface="Poppins" pitchFamily="34" charset="-122"/>
                <ns1:cs typeface="Poppins" pitchFamily="34" charset="-120"/>
              </ns1:rPr>
              <ns1:t>→</ns1:t>
            </ns1:r>
            <ns1:endParaRPr lang="en-US" sz="1500" dirty="0"/>
          </ns1:p>
        </ns0:txBody>
      </ns0:sp>
      <ns0:sp>
        <ns0:nvSpPr>
          <ns0:cNvPr id="12" name="Shape 10"/>
          <ns0:cNvSpPr/>
          <ns0:nvPr/>
        </ns0:nvSpPr>
        <ns0:spPr>
          <ns1:xfrm>
            <ns1:off x="3456432" y="1965960"/>
            <ns1:ext cx="2496312" cy="2148840"/>
          </ns1:xfrm>
          <ns1:prstGeom prst="roundRect">
            <ns1:avLst>
              <ns1:gd name="adj" fmla="val 5106"/>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3" name="Shape 11"/>
          <ns0:cNvSpPr/>
          <ns0:nvPr/>
        </ns0:nvSpPr>
        <ns0:spPr>
          <ns1:xfrm>
            <ns1:off x="3749040" y="2049849"/>
            <ns1:ext cx="621792" cy="621792"/>
          </ns1:xfrm>
          <ns1:prstGeom prst="ellipse">
            <ns1:avLst/>
          </ns1:prstGeom>
          <ns1:solidFill>
            <ns1:srgbClr val="7A9A7E"/>
          </ns1:solidFill>
          <ns1:ln/>
        </ns0:spPr>
        <ns0:txBody>
          <ns1:bodyPr/>
          <ns1:lstStyle/>
          <ns1:p>
            <ns1:endParaRPr lang="hr-HR"/>
          </ns1:p>
        </ns0:txBody>
      </ns0:sp>
      <ns0:sp>
        <ns0:nvSpPr>
          <ns0:cNvPr id="14" name="Text 12"/>
          <ns0:cNvSpPr/>
          <ns0:nvPr/>
        </ns0:nvSpPr>
        <ns0:spPr>
          <ns1:xfrm>
            <ns1:off x="3749040" y="2049849"/>
            <ns1:ext cx="621792" cy="621792"/>
          </ns1:xfrm>
          <ns1:prstGeom prst="rect">
            <ns1:avLst/>
          </ns1:prstGeom>
          <ns1:noFill/>
          <ns1:ln/>
        </ns0:spPr>
        <ns0:txBody>
          <ns1:bodyPr wrap="square" lIns="0" tIns="0" rIns="0" bIns="0" rtlCol="0" anchor="ctr"/>
          <ns1:lstStyle/>
          <ns1:p>
            <ns1:pPr marL="0" indent="0" algn="ctr">
              <ns1:buNone/>
            </ns1:pPr>
            <ns1:r>
              <ns1:rPr lang="en-US" sz="2100" b="1" dirty="0">
                <ns1:solidFill>
                  <ns1:srgbClr val="FFFFFF"/>
                </ns1:solidFill>
                <ns1:latin typeface="Poppins" pitchFamily="34" charset="0"/>
                <ns1:ea typeface="Poppins" pitchFamily="34" charset="-122"/>
                <ns1:cs typeface="Poppins" pitchFamily="34" charset="-120"/>
              </ns1:rPr>
              <ns1:t>2</ns1:t>
            </ns1:r>
            <ns1:endParaRPr lang="en-US" sz="2100" dirty="0"/>
          </ns1:p>
        </ns0:txBody>
      </ns0:sp>
      <ns0:sp>
        <ns0:nvSpPr>
          <ns0:cNvPr id="15" name="Text 13"/>
          <ns0:cNvSpPr/>
          <ns0:nvPr/>
        </ns0:nvSpPr>
        <ns0:spPr>
          <ns1:xfrm>
            <ns1:off x="3749040" y="2781369"/>
            <ns1:ext cx="1993392" cy="41148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Describe the situation</ns1:t>
            </ns1:r>
            <ns1:endParaRPr lang="en-US" sz="1350" dirty="0"/>
          </ns1:p>
        </ns0:txBody>
      </ns0:sp>
      <ns0:sp>
        <ns0:nvSpPr>
          <ns0:cNvPr id="16" name="Text 14"/>
          <ns0:cNvSpPr/>
          <ns0:nvPr/>
        </ns0:nvSpPr>
        <ns0:spPr>
          <ns1:xfrm>
            <ns1:off x="3749040" y="3174561"/>
            <ns1:ext cx="1993392" cy="640080"/>
          </ns1:xfrm>
          <ns1:prstGeom prst="rect">
            <ns1:avLst/>
          </ns1:prstGeom>
          <ns1:noFill/>
          <ns1:ln/>
        </ns0:spPr>
        <ns0:txBody>
          <ns1:bodyPr wrap="square" lIns="0" tIns="0" rIns="0" bIns="0" rtlCol="0" anchor="ctr"/>
          <ns1:lstStyle/>
          <ns1:p>
            <ns1:pPr marL="0" indent="0">
              <ns1:lnSpc>
                <ns1:spcPts val="1400"/>
              </ns1:lnSpc>
              <ns1:buNone/>
            </ns1:pPr>
            <ns1:r>
              <ns1:rPr lang="en-US" sz="1080" dirty="0" err="1">
                <ns1:solidFill>
                  <ns1:srgbClr val="6E7A6C"/>
                </ns1:solidFill>
                <ns1:latin typeface="Poppins" pitchFamily="34" charset="0"/>
                <ns1:ea typeface="Poppins" pitchFamily="34" charset="-122"/>
                <ns1:cs typeface="Poppins" pitchFamily="34" charset="-120"/>
              </ns1:rPr>
              <ns1:t>Choose the key parenting issues, or press the Red Button for immediate support.</ns1:t>
            </ns1:r>
            <ns1:endParaRPr lang="en-US" sz="1080" dirty="0"/>
          </ns1:p>
        </ns0:txBody>
      </ns0:sp>
      <ns0:sp>
        <ns0:nvSpPr>
          <ns0:cNvPr id="17" name="Text 15"/>
          <ns0:cNvSpPr/>
          <ns0:nvPr/>
        </ns0:nvSpPr>
        <ns0:spPr>
          <ns1:xfrm>
            <ns1:off x="5952744" y="1965960"/>
            <ns1:ext cx="274320" cy="2148840"/>
          </ns1:xfrm>
          <ns1:prstGeom prst="rect">
            <ns1:avLst/>
          </ns1:prstGeom>
          <ns1:noFill/>
          <ns1:ln/>
        </ns0:spPr>
        <ns0:txBody>
          <ns1:bodyPr wrap="square" lIns="0" tIns="0" rIns="0" bIns="0" rtlCol="0" anchor="ctr"/>
          <ns1:lstStyle/>
          <ns1:p>
            <ns1:pPr marL="0" indent="0" algn="ctr">
              <ns1:buNone/>
            </ns1:pPr>
            <ns1:r>
              <ns1:rPr lang="en-US" sz="1500" dirty="0">
                <ns1:solidFill>
                  <ns1:srgbClr val="A8C0A6"/>
                </ns1:solidFill>
                <ns1:latin typeface="Poppins" pitchFamily="34" charset="0"/>
                <ns1:ea typeface="Poppins" pitchFamily="34" charset="-122"/>
                <ns1:cs typeface="Poppins" pitchFamily="34" charset="-120"/>
              </ns1:rPr>
              <ns1:t>→</ns1:t>
            </ns1:r>
            <ns1:endParaRPr lang="en-US" sz="1500" dirty="0"/>
          </ns1:p>
        </ns0:txBody>
      </ns0:sp>
      <ns0:sp>
        <ns0:nvSpPr>
          <ns0:cNvPr id="18" name="Shape 16"/>
          <ns0:cNvSpPr/>
          <ns0:nvPr/>
        </ns0:nvSpPr>
        <ns0:spPr>
          <ns1:xfrm>
            <ns1:off x="6227064" y="1965960"/>
            <ns1:ext cx="2496312" cy="2148840"/>
          </ns1:xfrm>
          <ns1:prstGeom prst="roundRect">
            <ns1:avLst>
              <ns1:gd name="adj" fmla="val 5106"/>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9" name="Shape 17"/>
          <ns0:cNvSpPr/>
          <ns0:nvPr/>
        </ns0:nvSpPr>
        <ns0:spPr>
          <ns1:xfrm>
            <ns1:off x="6519672" y="2049849"/>
            <ns1:ext cx="621792" cy="621792"/>
          </ns1:xfrm>
          <ns1:prstGeom prst="ellipse">
            <ns1:avLst/>
          </ns1:prstGeom>
          <ns1:solidFill>
            <ns1:srgbClr val="7A9A7E"/>
          </ns1:solidFill>
          <ns1:ln/>
        </ns0:spPr>
        <ns0:txBody>
          <ns1:bodyPr/>
          <ns1:lstStyle/>
          <ns1:p>
            <ns1:endParaRPr lang="hr-HR"/>
          </ns1:p>
        </ns0:txBody>
      </ns0:sp>
      <ns0:sp>
        <ns0:nvSpPr>
          <ns0:cNvPr id="20" name="Text 18"/>
          <ns0:cNvSpPr/>
          <ns0:nvPr/>
        </ns0:nvSpPr>
        <ns0:spPr>
          <ns1:xfrm>
            <ns1:off x="6519672" y="2049849"/>
            <ns1:ext cx="621792" cy="621792"/>
          </ns1:xfrm>
          <ns1:prstGeom prst="rect">
            <ns1:avLst/>
          </ns1:prstGeom>
          <ns1:noFill/>
          <ns1:ln/>
        </ns0:spPr>
        <ns0:txBody>
          <ns1:bodyPr wrap="square" lIns="0" tIns="0" rIns="0" bIns="0" rtlCol="0" anchor="ctr"/>
          <ns1:lstStyle/>
          <ns1:p>
            <ns1:pPr marL="0" indent="0" algn="ctr">
              <ns1:buNone/>
            </ns1:pPr>
            <ns1:r>
              <ns1:rPr lang="en-US" sz="2100" b="1" dirty="0">
                <ns1:solidFill>
                  <ns1:srgbClr val="FFFFFF"/>
                </ns1:solidFill>
                <ns1:latin typeface="Poppins" pitchFamily="34" charset="0"/>
                <ns1:ea typeface="Poppins" pitchFamily="34" charset="-122"/>
                <ns1:cs typeface="Poppins" pitchFamily="34" charset="-120"/>
              </ns1:rPr>
              <ns1:t>3</ns1:t>
            </ns1:r>
            <ns1:endParaRPr lang="en-US" sz="2100" dirty="0"/>
          </ns1:p>
        </ns0:txBody>
      </ns0:sp>
      <ns0:sp>
        <ns0:nvSpPr>
          <ns0:cNvPr id="21" name="Text 19"/>
          <ns0:cNvSpPr/>
          <ns0:nvPr/>
        </ns0:nvSpPr>
        <ns0:spPr>
          <ns1:xfrm>
            <ns1:off x="6519672" y="2781369"/>
            <ns1:ext cx="1993392" cy="41148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Get guidance</ns1:t>
            </ns1:r>
            <ns1:endParaRPr lang="en-US" sz="1350" dirty="0"/>
          </ns1:p>
        </ns0:txBody>
      </ns0:sp>
      <ns0:sp>
        <ns0:nvSpPr>
          <ns0:cNvPr id="22" name="Text 20"/>
          <ns0:cNvSpPr/>
          <ns0:nvPr/>
        </ns0:nvSpPr>
        <ns0:spPr>
          <ns1:xfrm>
            <ns1:off x="6519672" y="3174561"/>
            <ns1:ext cx="1993392" cy="640080"/>
          </ns1:xfrm>
          <ns1:prstGeom prst="rect">
            <ns1:avLst/>
          </ns1:prstGeom>
          <ns1:noFill/>
          <ns1:ln/>
        </ns0:spPr>
        <ns0:txBody>
          <ns1:bodyPr wrap="square" lIns="0" tIns="0" rIns="0" bIns="0" rtlCol="0" anchor="ctr"/>
          <ns1:lstStyle/>
          <ns1:p>
            <ns1:pPr marL="0" indent="0">
              <ns1:lnSpc>
                <ns1:spcPts val="1400"/>
              </ns1:lnSpc>
              <ns1:buNone/>
            </ns1:pPr>
            <ns1:r>
              <ns1:rPr lang="en-US" sz="1080" dirty="0">
                <ns1:solidFill>
                  <ns1:srgbClr val="6E7A6C"/>
                </ns1:solidFill>
                <ns1:latin typeface="Poppins" pitchFamily="34" charset="0"/>
                <ns1:ea typeface="Poppins" pitchFamily="34" charset="-122"/>
                <ns1:cs typeface="Poppins" pitchFamily="34" charset="-120"/>
              </ns1:rPr>
              <ns1:t>Concrete steps from an expert-built knowledge base: what to say and do.</ns1:t>
            </ns1:r>
            <ns1:endParaRPr lang="en-US" sz="1080" dirty="0"/>
          </ns1:p>
        </ns0:txBody>
      </ns0:sp>
      <ns0:sp>
        <ns0:nvSpPr>
          <ns0:cNvPr id="23" name="Text 21"/>
          <ns0:cNvSpPr/>
          <ns0:nvPr/>
        </ns0:nvSpPr>
        <ns0:spPr>
          <ns1:xfrm>
            <ns1:off x="8723376" y="1965960"/>
            <ns1:ext cx="274320" cy="2148840"/>
          </ns1:xfrm>
          <ns1:prstGeom prst="rect">
            <ns1:avLst/>
          </ns1:prstGeom>
          <ns1:noFill/>
          <ns1:ln/>
        </ns0:spPr>
        <ns0:txBody>
          <ns1:bodyPr wrap="square" lIns="0" tIns="0" rIns="0" bIns="0" rtlCol="0" anchor="ctr"/>
          <ns1:lstStyle/>
          <ns1:p>
            <ns1:pPr marL="0" indent="0" algn="ctr">
              <ns1:buNone/>
            </ns1:pPr>
            <ns1:r>
              <ns1:rPr lang="en-US" sz="1500" dirty="0">
                <ns1:solidFill>
                  <ns1:srgbClr val="A8C0A6"/>
                </ns1:solidFill>
                <ns1:latin typeface="Poppins" pitchFamily="34" charset="0"/>
                <ns1:ea typeface="Poppins" pitchFamily="34" charset="-122"/>
                <ns1:cs typeface="Poppins" pitchFamily="34" charset="-120"/>
              </ns1:rPr>
              <ns1:t>→</ns1:t>
            </ns1:r>
            <ns1:endParaRPr lang="en-US" sz="1500" dirty="0"/>
          </ns1:p>
        </ns0:txBody>
      </ns0:sp>
      <ns0:sp>
        <ns0:nvSpPr>
          <ns0:cNvPr id="24" name="Shape 22"/>
          <ns0:cNvSpPr/>
          <ns0:nvPr/>
        </ns0:nvSpPr>
        <ns0:spPr>
          <ns1:xfrm>
            <ns1:off x="8997696" y="1965960"/>
            <ns1:ext cx="2496312" cy="2148840"/>
          </ns1:xfrm>
          <ns1:prstGeom prst="roundRect">
            <ns1:avLst>
              <ns1:gd name="adj" fmla="val 5106"/>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25" name="Shape 23"/>
          <ns0:cNvSpPr/>
          <ns0:nvPr/>
        </ns0:nvSpPr>
        <ns0:spPr>
          <ns1:xfrm>
            <ns1:off x="9290304" y="2049849"/>
            <ns1:ext cx="621792" cy="621792"/>
          </ns1:xfrm>
          <ns1:prstGeom prst="ellipse">
            <ns1:avLst/>
          </ns1:prstGeom>
          <ns1:solidFill>
            <ns1:srgbClr val="7A9A7E"/>
          </ns1:solidFill>
          <ns1:ln/>
        </ns0:spPr>
        <ns0:txBody>
          <ns1:bodyPr/>
          <ns1:lstStyle/>
          <ns1:p>
            <ns1:endParaRPr lang="hr-HR"/>
          </ns1:p>
        </ns0:txBody>
      </ns0:sp>
      <ns0:sp>
        <ns0:nvSpPr>
          <ns0:cNvPr id="26" name="Text 24"/>
          <ns0:cNvSpPr/>
          <ns0:nvPr/>
        </ns0:nvSpPr>
        <ns0:spPr>
          <ns1:xfrm>
            <ns1:off x="9290304" y="2049849"/>
            <ns1:ext cx="621792" cy="621792"/>
          </ns1:xfrm>
          <ns1:prstGeom prst="rect">
            <ns1:avLst/>
          </ns1:prstGeom>
          <ns1:noFill/>
          <ns1:ln/>
        </ns0:spPr>
        <ns0:txBody>
          <ns1:bodyPr wrap="square" lIns="0" tIns="0" rIns="0" bIns="0" rtlCol="0" anchor="ctr"/>
          <ns1:lstStyle/>
          <ns1:p>
            <ns1:pPr marL="0" indent="0" algn="ctr">
              <ns1:buNone/>
            </ns1:pPr>
            <ns1:r>
              <ns1:rPr lang="en-US" sz="2100" b="1" dirty="0">
                <ns1:solidFill>
                  <ns1:srgbClr val="FFFFFF"/>
                </ns1:solidFill>
                <ns1:latin typeface="Poppins" pitchFamily="34" charset="0"/>
                <ns1:ea typeface="Poppins" pitchFamily="34" charset="-122"/>
                <ns1:cs typeface="Poppins" pitchFamily="34" charset="-120"/>
              </ns1:rPr>
              <ns1:t>4</ns1:t>
            </ns1:r>
            <ns1:endParaRPr lang="en-US" sz="2100" dirty="0"/>
          </ns1:p>
        </ns0:txBody>
      </ns0:sp>
      <ns0:sp>
        <ns0:nvSpPr>
          <ns0:cNvPr id="27" name="Text 25"/>
          <ns0:cNvSpPr/>
          <ns0:nvPr/>
        </ns0:nvSpPr>
        <ns0:spPr>
          <ns1:xfrm>
            <ns1:off x="9290304" y="2781369"/>
            <ns1:ext cx="1993392" cy="411480"/>
          </ns1:xfrm>
          <ns1:prstGeom prst="rect">
            <ns1:avLst/>
          </ns1:prstGeom>
          <ns1:noFill/>
          <ns1:ln/>
        </ns0:spPr>
        <ns0:txBody>
          <ns1:bodyPr wrap="square" lIns="0" tIns="0" rIns="0" bIns="0" rtlCol="0" anchor="ctr"/>
          <ns1:lstStyle/>
          <ns1:p>
            <ns1:pPr marL="0" indent="0">
              <ns1:buNone/>
            </ns1:pPr>
            <ns1:r>
              <ns1:rPr lang="en-US" sz="1350" b="1" dirty="0">
                <ns1:solidFill>
                  <ns1:srgbClr val="2E3A30"/>
                </ns1:solidFill>
                <ns1:latin typeface="Poppins" pitchFamily="34" charset="0"/>
                <ns1:ea typeface="Poppins" pitchFamily="34" charset="-122"/>
                <ns1:cs typeface="Poppins" pitchFamily="34" charset="-120"/>
              </ns1:rPr>
              <ns1:t>Track progress</ns1:t>
            </ns1:r>
            <ns1:endParaRPr lang="en-US" sz="1350" dirty="0"/>
          </ns1:p>
        </ns0:txBody>
      </ns0:sp>
      <ns0:sp>
        <ns0:nvSpPr>
          <ns0:cNvPr id="28" name="Text 26"/>
          <ns0:cNvSpPr/>
          <ns0:nvPr/>
        </ns0:nvSpPr>
        <ns0:spPr>
          <ns1:xfrm>
            <ns1:off x="9290304" y="3174561"/>
            <ns1:ext cx="1993392" cy="640080"/>
          </ns1:xfrm>
          <ns1:prstGeom prst="rect">
            <ns1:avLst/>
          </ns1:prstGeom>
          <ns1:noFill/>
          <ns1:ln/>
        </ns0:spPr>
        <ns0:txBody>
          <ns1:bodyPr wrap="square" lIns="0" tIns="0" rIns="0" bIns="0" rtlCol="0" anchor="ctr"/>
          <ns1:lstStyle/>
          <ns1:p>
            <ns1:pPr marL="0" indent="0">
              <ns1:lnSpc>
                <ns1:spcPts val="1400"/>
              </ns1:lnSpc>
              <ns1:buNone/>
            </ns1:pPr>
            <ns1:r>
              <ns1:rPr lang="en-US" sz="1080" dirty="0">
                <ns1:solidFill>
                  <ns1:srgbClr val="6E7A6C"/>
                </ns1:solidFill>
                <ns1:latin typeface="Poppins" pitchFamily="34" charset="0"/>
                <ns1:ea typeface="Poppins" pitchFamily="34" charset="-122"/>
                <ns1:cs typeface="Poppins" pitchFamily="34" charset="-120"/>
              </ns1:rPr>
              <ns1:t>Log what works and what doesn't, and why; Harmonia learns about your family.</ns1:t>
            </ns1:r>
            <ns1:endParaRPr lang="en-US" sz="1080" dirty="0"/>
          </ns1:p>
        </ns0:txBody>
      </ns0:sp>
      <ns0:sp>
        <ns0:nvSpPr>
          <ns0:cNvPr id="29" name="Shape 27"/>
          <ns0:cNvSpPr/>
          <ns0:nvPr/>
        </ns0:nvSpPr>
        <ns0:spPr>
          <ns1:xfrm>
            <ns1:off x="685800" y="4271840"/>
            <ns1:ext cx="5266944" cy="1870543"/>
          </ns1:xfrm>
          <ns1:prstGeom prst="roundRect">
            <ns1:avLst>
              <ns1:gd name="adj" fmla="val 7742"/>
            </ns1:avLst>
          </ns1:prstGeom>
          <ns1:solidFill>
            <ns1:srgbClr val="EAF0E6"/>
          </ns1:solidFill>
          <ns1:ln/>
        </ns0:spPr>
        <ns0:txBody>
          <ns1:bodyPr/>
          <ns1:lstStyle/>
          <ns1:p>
            <ns1:endParaRPr lang="hr-HR"/>
          </ns1:p>
        </ns0:txBody>
      </ns0:sp>
      <ns0:sp>
        <ns0:nvSpPr>
          <ns0:cNvPr id="30" name="Shape 28"/>
          <ns0:cNvSpPr/>
          <ns0:nvPr/>
        </ns0:nvSpPr>
        <ns0:spPr>
          <ns1:xfrm>
            <ns1:off x="960120" y="4564449"/>
            <ns1:ext cx="640080" cy="640080"/>
          </ns1:xfrm>
          <ns1:prstGeom prst="ellipse">
            <ns1:avLst/>
          </ns1:prstGeom>
          <ns1:solidFill>
            <ns1:srgbClr val="FFFFFF"/>
          </ns1:solidFill>
          <ns1:ln/>
        </ns0:spPr>
        <ns0:txBody>
          <ns1:bodyPr/>
          <ns1:lstStyle/>
          <ns1:p>
            <ns1:endParaRPr lang="hr-HR"/>
          </ns1:p>
        </ns0:txBody>
      </ns0:sp>
      <ns0:pic>
        <ns0:nvPicPr>
          <ns0:cNvPr id="31" name="Image 0" descr="assets/icons/PiShieldCheck.png"/>
          <ns0:cNvPicPr>
            <ns1:picLocks noChangeAspect="1"/>
          </ns0:cNvPicPr>
          <ns0:nvPr/>
        </ns0:nvPicPr>
        <ns0:blipFill>
          <ns1:blip ns2:embed="rId3"/>
          <ns1:stretch>
            <ns1:fillRect/>
          </ns1:stretch>
        </ns0:blipFill>
        <ns0:spPr>
          <ns1:xfrm>
            <ns1:off x="1132942" y="4737271"/>
            <ns1:ext cx="294437" cy="294437"/>
          </ns1:xfrm>
          <ns1:prstGeom prst="rect">
            <ns1:avLst/>
          </ns1:prstGeom>
        </ns0:spPr>
      </ns0:pic>
      <ns0:sp>
        <ns0:nvSpPr>
          <ns0:cNvPr id="32" name="Text 29"/>
          <ns0:cNvSpPr/>
          <ns0:nvPr/>
        </ns0:nvSpPr>
        <ns0:spPr>
          <ns1:xfrm>
            <ns1:off x="1783080" y="4509585"/>
            <ns1:ext cx="4050792" cy="274320"/>
          </ns1:xfrm>
          <ns1:prstGeom prst="rect">
            <ns1:avLst/>
          </ns1:prstGeom>
          <ns1:noFill/>
          <ns1:ln/>
        </ns0:spPr>
        <ns0:txBody>
          <ns1:bodyPr wrap="square" lIns="0" tIns="0" rIns="0" bIns="0" rtlCol="0" anchor="ctr"/>
          <ns1:lstStyle/>
          <ns1:p>
            <ns1:pPr marL="0" indent="0">
              <ns1:buNone/>
            </ns1:pPr>
            <ns1:r>
              <ns1:rPr lang="en-US" sz="1050" kern="0" spc="100" dirty="0">
                <ns1:solidFill>
                  <ns1:srgbClr val="7A9A7E"/>
                </ns1:solidFill>
                <ns1:latin typeface="Poppins Medium" pitchFamily="34" charset="0"/>
                <ns1:ea typeface="Poppins Medium" pitchFamily="34" charset="-122"/>
                <ns1:cs typeface="Poppins Medium" pitchFamily="34" charset="-120"/>
              </ns1:rPr>
              <ns1:t>EXPERT FOUNDATION &amp; VALIDATION</ns1:t>
            </ns1:r>
            <ns1:endParaRPr lang="en-US" sz="1050" dirty="0"/>
          </ns1:p>
        </ns0:txBody>
      </ns0:sp>
      <ns0:sp>
        <ns0:nvSpPr>
          <ns0:cNvPr id="33" name="Text 30"/>
          <ns0:cNvSpPr/>
          <ns0:nvPr/>
        </ns0:nvSpPr>
        <ns0:spPr>
          <ns1:xfrm>
            <ns1:off x="1783080" y="4802193"/>
            <ns1:ext cx="4005072" cy="777240"/>
          </ns1:xfrm>
          <ns1:prstGeom prst="rect">
            <ns1:avLst/>
          </ns1:prstGeom>
          <ns1:noFill/>
          <ns1:ln/>
        </ns0:spPr>
        <ns0:txBody>
          <ns1:bodyPr wrap="square" lIns="0" tIns="0" rIns="0" bIns="0" rtlCol="0" anchor="t"/>
          <ns1:lstStyle/>
          <ns1:p>
            <ns1:pPr marL="0" indent="0">
              <ns1:lnSpc>
                <ns1:spcPts val="1350"/>
              </ns1:lnSpc>
              <ns1:buNone/>
            </ns1:pPr>
            <ns1:r>
              <ns1:rPr lang="en-US" sz="1080" dirty="0">
                <ns1:solidFill>
                  <ns1:srgbClr val="2E3A30"/>
                </ns1:solidFill>
                <ns1:latin typeface="Poppins" pitchFamily="34" charset="0"/>
                <ns1:ea typeface="Poppins" pitchFamily="34" charset="-122"/>
                <ns1:cs typeface="Poppins" pitchFamily="34" charset="-120"/>
              </ns1:rPr>
              <ns1:t>AI builds recommendations from the intake profile based on a proprietary deterministic model and decision tree designed by a psychologist. As the app is used, additional information about the child, family, and external factors is gathered, which the AI combines for maximum personalization built around the core deterministic recommendations.</ns1:t>
            </ns1:r>
            <ns1:endParaRPr lang="en-US" sz="1080" dirty="0"/>
          </ns1:p>
        </ns0:txBody>
      </ns0:sp>
      <ns0:sp>
        <ns0:nvSpPr>
          <ns0:cNvPr id="34" name="Shape 31"/>
          <ns0:cNvSpPr/>
          <ns0:nvPr/>
        </ns0:nvSpPr>
        <ns0:spPr>
          <ns1:xfrm>
            <ns1:off x="6227064" y="4271840"/>
            <ns1:ext cx="5248656" cy="1870543"/>
          </ns1:xfrm>
          <ns1:prstGeom prst="roundRect">
            <ns1:avLst>
              <ns1:gd name="adj" fmla="val 7742"/>
            </ns1:avLst>
          </ns1:prstGeom>
          <ns1:solidFill>
            <ns1:srgbClr val="F3E0D8"/>
          </ns1:solidFill>
          <ns1:ln/>
        </ns0:spPr>
        <ns0:txBody>
          <ns1:bodyPr/>
          <ns1:lstStyle/>
          <ns1:p>
            <ns1:endParaRPr lang="hr-HR"/>
          </ns1:p>
        </ns0:txBody>
      </ns0:sp>
      <ns0:sp>
        <ns0:nvSpPr>
          <ns0:cNvPr id="35" name="Shape 32"/>
          <ns0:cNvSpPr/>
          <ns0:nvPr/>
        </ns0:nvSpPr>
        <ns0:spPr>
          <ns1:xfrm>
            <ns1:off x="6601968" y="4564449"/>
            <ns1:ext cx="640080" cy="640080"/>
          </ns1:xfrm>
          <ns1:prstGeom prst="ellipse">
            <ns1:avLst/>
          </ns1:prstGeom>
          <ns1:solidFill>
            <ns1:srgbClr val="FFFFFF"/>
          </ns1:solidFill>
          <ns1:ln/>
        </ns0:spPr>
        <ns0:txBody>
          <ns1:bodyPr/>
          <ns1:lstStyle/>
          <ns1:p>
            <ns1:endParaRPr lang="hr-HR"/>
          </ns1:p>
        </ns0:txBody>
      </ns0:sp>
      <ns0:pic>
        <ns0:nvPicPr>
          <ns0:cNvPr id="36" name="Image 1" descr="assets/icons/PiWarningOctagon_t.png"/>
          <ns0:cNvPicPr>
            <ns1:picLocks noChangeAspect="1"/>
          </ns0:cNvPicPr>
          <ns0:nvPr/>
        </ns0:nvPicPr>
        <ns0:blipFill>
          <ns1:blip ns2:embed="rId4"/>
          <ns1:stretch>
            <ns1:fillRect/>
          </ns1:stretch>
        </ns0:blipFill>
        <ns0:spPr>
          <ns1:xfrm>
            <ns1:off x="6774790" y="4737271"/>
            <ns1:ext cx="294437" cy="294437"/>
          </ns1:xfrm>
          <ns1:prstGeom prst="rect">
            <ns1:avLst/>
          </ns1:prstGeom>
        </ns0:spPr>
      </ns0:pic>
      <ns0:sp>
        <ns0:nvSpPr>
          <ns0:cNvPr id="37" name="Text 33"/>
          <ns0:cNvSpPr/>
          <ns0:nvPr/>
        </ns0:nvSpPr>
        <ns0:spPr>
          <ns1:xfrm>
            <ns1:off x="7424928" y="4509585"/>
            <ns1:ext cx="4050792" cy="274320"/>
          </ns1:xfrm>
          <ns1:prstGeom prst="rect">
            <ns1:avLst/>
          </ns1:prstGeom>
          <ns1:noFill/>
          <ns1:ln/>
        </ns0:spPr>
        <ns0:txBody>
          <ns1:bodyPr wrap="square" lIns="0" tIns="0" rIns="0" bIns="0" rtlCol="0" anchor="ctr"/>
          <ns1:lstStyle/>
          <ns1:p>
            <ns1:pPr marL="0" indent="0">
              <ns1:buNone/>
            </ns1:pPr>
            <ns1:r>
              <ns1:rPr lang="en-US" sz="1050" kern="0" spc="100" dirty="0">
                <ns1:solidFill>
                  <ns1:srgbClr val="C2674A"/>
                </ns1:solidFill>
                <ns1:latin typeface="Poppins Medium" pitchFamily="34" charset="0"/>
                <ns1:ea typeface="Poppins Medium" pitchFamily="34" charset="-122"/>
                <ns1:cs typeface="Poppins Medium" pitchFamily="34" charset="-120"/>
              </ns1:rPr>
              <ns1:t>“RED BUTTON” · IN REAL TIME</ns1:t>
            </ns1:r>
            <ns1:endParaRPr lang="en-US" sz="1050" dirty="0"/>
          </ns1:p>
        </ns0:txBody>
      </ns0:sp>
      <ns0:sp>
        <ns0:nvSpPr>
          <ns0:cNvPr id="38" name="Text 34"/>
          <ns0:cNvSpPr/>
          <ns0:nvPr/>
        </ns0:nvSpPr>
        <ns0:spPr>
          <ns1:xfrm>
            <ns1:off x="7424928" y="4802193"/>
            <ns1:ext cx="3806952" cy="777240"/>
          </ns1:xfrm>
          <ns1:prstGeom prst="rect">
            <ns1:avLst/>
          </ns1:prstGeom>
          <ns1:noFill/>
          <ns1:ln/>
        </ns0:spPr>
        <ns0:txBody>
          <ns1:bodyPr wrap="square" lIns="0" tIns="0" rIns="0" bIns="0" rtlCol="0" anchor="t"/>
          <ns1:lstStyle/>
          <ns1:p>
            <ns1:pPr marL="0" indent="0">
              <ns1:lnSpc>
                <ns1:spcPts val="1350"/>
              </ns1:lnSpc>
              <ns1:buNone/>
            </ns1:pPr>
            <ns1:r>
              <ns1:rPr lang="en-US" sz="1080" dirty="0">
                <ns1:solidFill>
                  <ns1:srgbClr val="2E3A30"/>
                </ns1:solidFill>
                <ns1:latin typeface="Poppins" pitchFamily="34" charset="0"/>
                <ns1:ea typeface="Poppins" pitchFamily="34" charset="-122"/>
                <ns1:cs typeface="Poppins" pitchFamily="34" charset="-120"/>
              </ns1:rPr>
              <ns1:t>For a known class of problems, a deterministic expert system provides a validated guideline in 2–3 seconds, for crisis and high-stress situations. Only recommendations</ns1:t>
            </ns1:r>
            <ns1:r>
              <ns1:rPr lang="hr-HR" sz="1080" dirty="0">
                <ns1:solidFill>
                  <ns1:srgbClr val="2E3A30"/>
                </ns1:solidFill>
                <ns1:latin typeface="Poppins" pitchFamily="34" charset="0"/>
                <ns1:ea typeface="Poppins" pitchFamily="34" charset="-122"/>
                <ns1:cs typeface="Poppins" pitchFamily="34" charset="-120"/>
              </ns1:rPr>
              <ns1:t> </ns1:t>
            </ns1:r>
            <ns1:r>
              <ns1:rPr lang="en-US" sz="1080" dirty="0">
                <ns1:solidFill>
                  <ns1:srgbClr val="2E3A30"/>
                </ns1:solidFill>
                <ns1:latin typeface="Poppins" pitchFamily="34" charset="0"/>
                <ns1:ea typeface="Poppins" pitchFamily="34" charset="-122"/>
                <ns1:cs typeface="Poppins" pitchFamily="34" charset="-120"/>
              </ns1:rPr>
              <ns1:t>validated by a psychologist</ns1:t>
            </ns1:r>
            <ns1:r>
              <ns1:rPr lang="hr-HR" sz="1080" dirty="0">
                <ns1:solidFill>
                  <ns1:srgbClr val="2E3A30"/>
                </ns1:solidFill>
                <ns1:latin typeface="Poppins" pitchFamily="34" charset="0"/>
                <ns1:ea typeface="Poppins" pitchFamily="34" charset="-122"/>
                <ns1:cs typeface="Poppins" pitchFamily="34" charset="-120"/>
              </ns1:rPr>
              <ns1:t> 100%</ns1:t>
            </ns1:r>
            <ns1:r>
              <ns1:rPr lang="en-US" sz="1080" dirty="0">
                <ns1:solidFill>
                  <ns1:srgbClr val="2E3A30"/>
                </ns1:solidFill>
                <ns1:latin typeface="Poppins" pitchFamily="34" charset="0"/>
                <ns1:ea typeface="Poppins" pitchFamily="34" charset="-122"/>
                <ns1:cs typeface="Poppins" pitchFamily="34" charset="-120"/>
              </ns1:rPr>
              <ns1:t> enter the “Red Button” pool (it will also work offline)</ns1:t>
            </ns1:r>
            <ns1:endParaRPr lang="en-US" sz="1080" dirty="0"/>
          </ns1:p>
        </ns0:txBody>
      </ns0:sp>
      <ns0:sp>
        <ns0:nvSpPr>
          <ns0:cNvPr id="39" name="Text 35"/>
          <ns0:cNvSpPr/>
          <ns0:nvPr/>
        </ns0:nvSpPr>
        <ns0:spPr>
          <ns1:xfrm>
            <ns1:off x="11140135" y="6309360"/>
            <ns1:ext cx="5029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05</ns1:t>
            </ns1:r>
            <ns1:endParaRPr lang="en-US" sz="1000" dirty="0"/>
          </ns1:p>
        </ns0:txBody>
      </ns0:sp>
      <ns0:pic>
        <ns0:nvPicPr>
          <ns0:cNvPr id="40" name="Image 2" descr="assets/mark_sage.png"/>
          <ns0:cNvPicPr>
            <ns1:picLocks noChangeAspect="1"/>
          </ns0:cNvPicPr>
          <ns0:nvPr/>
        </ns0:nvPicPr>
        <ns0:blipFill>
          <ns1:blip ns2:embed="rId5">
            <ns1:alphaModFix amt="82000"/>
          </ns1:blip>
          <ns1:stretch>
            <ns1:fillRect/>
          </ns1:stretch>
        </ns0:blipFill>
        <ns0:spPr>
          <ns1:xfrm>
            <ns1:off x="11624767" y="6272784"/>
            <ns1:ext cx="292608" cy="292608"/>
          </ns1:xfrm>
          <ns1:prstGeom prst="rect">
            <ns1:avLst/>
          </ns1:prstGeom>
        </ns0:spPr>
      </ns0:pic>
    </ns0:spTree>
  </ns0:cSld>
  <ns0:clrMapOvr>
    <ns1:masterClrMapping/>
  </ns0:clrMapOvr>
</ns0:sld>
</file>

<file path=ppt/slides/slide9.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Shape 0"/>
          <ns0:cNvSpPr/>
          <ns0:nvPr/>
        </ns0:nvSpPr>
        <ns0:spPr>
          <ns1:xfrm>
            <ns1:off x="9966960" y="-1645920"/>
            <ns1:ext cx="3017520" cy="3017520"/>
          </ns1:xfrm>
          <ns1:prstGeom prst="ellipse">
            <ns1:avLst/>
          </ns1:prstGeom>
          <ns1:solidFill>
            <ns1:srgbClr val="EAF0E6">
              <ns1:alpha val="62000"/>
            </ns1:srgbClr>
          </ns1:solidFill>
          <ns1:ln/>
        </ns0:spPr>
        <ns0:txBody>
          <ns1:bodyPr/>
          <ns1:lstStyle/>
          <ns1:p>
            <ns1:endParaRPr lang="hr-HR"/>
          </ns1:p>
        </ns0:txBody>
      </ns0:sp>
      <ns0:sp>
        <ns0:nvSpPr>
          <ns0:cNvPr id="3" name="Shape 1"/>
          <ns0:cNvSpPr/>
          <ns0:nvPr/>
        </ns0:nvSpPr>
        <ns0:spPr>
          <ns1:xfrm>
            <ns1:off x="685800" y="571500"/>
            <ns1:ext cx="128016" cy="128016"/>
          </ns1:xfrm>
          <ns1:prstGeom prst="ellipse">
            <ns1:avLst/>
          </ns1:prstGeom>
          <ns1:solidFill>
            <ns1:srgbClr val="C2674A"/>
          </ns1:solidFill>
          <ns1:ln/>
        </ns0:spPr>
        <ns0:txBody>
          <ns1:bodyPr/>
          <ns1:lstStyle/>
          <ns1:p>
            <ns1:endParaRPr lang="hr-HR"/>
          </ns1:p>
        </ns0:txBody>
      </ns0:sp>
      <ns0:sp>
        <ns0:nvSpPr>
          <ns0:cNvPr id="4" name="Text 2"/>
          <ns0:cNvSpPr/>
          <ns0:nvPr/>
        </ns0:nvSpPr>
        <ns0:spPr>
          <ns1:xfrm>
            <ns1:off x="923544" y="475488"/>
            <ns1:ext cx="8229600" cy="320040"/>
          </ns1:xfrm>
          <ns1:prstGeom prst="rect">
            <ns1:avLst/>
          </ns1:prstGeom>
          <ns1:noFill/>
          <ns1:ln/>
        </ns0:spPr>
        <ns0:txBody>
          <ns1:bodyPr wrap="square" lIns="0" tIns="0" rIns="0" bIns="0" rtlCol="0" anchor="ctr"/>
          <ns1:lstStyle/>
          <ns1:p>
            <ns1:pPr marL="0" indent="0">
              <ns1:buNone/>
            </ns1:pPr>
            <ns1:r>
              <ns1:rPr lang="en-US" sz="1250" kern="0" spc="250" dirty="0">
                <ns1:solidFill>
                  <ns1:srgbClr val="C2674A"/>
                </ns1:solidFill>
                <ns1:latin typeface="Poppins Medium" pitchFamily="34" charset="0"/>
                <ns1:ea typeface="Poppins Medium" pitchFamily="34" charset="-122"/>
                <ns1:cs typeface="Poppins Medium" pitchFamily="34" charset="-120"/>
              </ns1:rPr>
              <ns1:t>PRODUCT · APP SCREENS</ns1:t>
            </ns1:r>
            <ns1:endParaRPr lang="en-US" sz="1250" dirty="0"/>
          </ns1:p>
        </ns0:txBody>
      </ns0:sp>
      <ns0:sp>
        <ns0:nvSpPr>
          <ns0:cNvPr id="5" name="Text 3"/>
          <ns0:cNvSpPr/>
          <ns0:nvPr/>
        </ns0:nvSpPr>
        <ns0:spPr>
          <ns1:xfrm>
            <ns1:off x="685800" y="1305998"/>
            <ns1:ext cx="10881360" cy="640080"/>
          </ns1:xfrm>
          <ns1:prstGeom prst="rect">
            <ns1:avLst/>
          </ns1:prstGeom>
          <ns1:noFill/>
          <ns1:ln/>
        </ns0:spPr>
        <ns0:txBody>
          <ns1:bodyPr wrap="square" lIns="0" tIns="0" rIns="0" bIns="0" rtlCol="0" anchor="t"/>
          <ns1:lstStyle/>
          <ns1:p>
            <ns1:pPr marL="0" indent="0">
              <ns1:buNone/>
            </ns1:pPr>
            <ns1:r>
              <ns1:rPr lang="hr-HR" sz="2900" b="1" dirty="0">
                <ns1:solidFill>
                  <ns1:srgbClr val="2E3A30"/>
                </ns1:solidFill>
                <ns1:latin typeface="Poppins" pitchFamily="34" charset="0"/>
                <ns1:ea typeface="Poppins" pitchFamily="34" charset="-122"/>
                <ns1:cs typeface="Poppins" pitchFamily="34" charset="-120"/>
              </ns1:rPr>
              <ns1:t>This is what it looks like in the app.</ns1:t>
            </ns1:r>
            <ns1:endParaRPr lang="en-US" sz="2900" dirty="0"/>
          </ns1:p>
        </ns0:txBody>
      </ns0:sp>
      <ns0:pic>
        <ns0:nvPicPr>
          <ns0:cNvPr id="9" name="Screen 1"/>
          <ns0:cNvPicPr>
            <ns1:picLocks noChangeAspect="1"/>
          </ns0:cNvPicPr>
          <ns0:nvPr/>
        </ns0:nvPicPr>
        <ns0:blipFill>
          <ns1:blip ns2:embed="rId2"/>
          <ns1:stretch>
            <ns1:fillRect/>
          </ns1:stretch>
        </ns0:blipFill>
        <ns0:spPr>
          <ns1:xfrm>
            <ns1:off x="1748000" y="2238658"/>
            <ns1:ext cx="1874000" cy="3600000"/>
          </ns1:xfrm>
          <ns1:prstGeom prst="rect">
            <ns1:avLst/>
          </ns1:prstGeom>
        </ns0:spPr>
      </ns0:pic>
      <ns0:sp>
        <ns0:nvSpPr>
          <ns0:cNvPr id="10" name="Caption 1"/>
          <ns0:cNvSpPr/>
          <ns0:nvPr/>
        </ns0:nvSpPr>
        <ns0:spPr>
          <ns1:xfrm>
            <ns1:off x="1748000" y="5918658"/>
            <ns1:ext cx="1874000" cy="460000"/>
          </ns1:xfrm>
          <ns1:prstGeom prst="rect">
            <ns1:avLst/>
          </ns1:prstGeom>
          <ns1:noFill/>
          <ns1:ln/>
        </ns0:spPr>
        <ns0:txBody>
          <ns1:bodyPr wrap="square" lIns="0" tIns="0" rIns="0" bIns="0" rtlCol="0" anchor="ctr"/>
          <ns1:lstStyle/>
          <ns1:p>
            <ns1:pPr marL="0" indent="0" algn="ctr">
              <ns1:buNone/>
            </ns1:pPr>
            <ns1:r>
              <ns1:rPr lang="hr-HR" sz="1200" b="1" dirty="0">
                <ns1:solidFill>
                  <ns1:srgbClr val="2E3A30"/>
                </ns1:solidFill>
                <ns1:latin typeface="Poppins" pitchFamily="34" charset="0"/>
                <ns1:ea typeface="Poppins" pitchFamily="34" charset="-122"/>
                <ns1:cs typeface="Poppins" pitchFamily="34" charset="-120"/>
              </ns1:rPr>
              <ns1:t>1 · Set up your profile in </ns1:t>
            </ns1:r>
          </ns1:p>
          <ns1:p>
            <ns1:pPr marL="0" indent="0" algn="ctr">
              <ns1:buNone/>
            </ns1:pPr>
            <ns1:r>
              <ns1:rPr lang="hr-HR" sz="1200" b="1" dirty="0">
                <ns1:solidFill>
                  <ns1:srgbClr val="2E3A30"/>
                </ns1:solidFill>
                <ns1:latin typeface="Poppins" pitchFamily="34" charset="0"/>
                <ns1:ea typeface="Poppins" pitchFamily="34" charset="-122"/>
                <ns1:cs typeface="Poppins" pitchFamily="34" charset="-120"/>
              </ns1:rPr>
              <ns1:t>about 20 questions</ns1:t>
            </ns1:r>
            <ns1:endParaRPr lang="hr-HR" sz="1200" dirty="0"/>
          </ns1:p>
        </ns0:txBody>
      </ns0:sp>
      <ns0:pic>
        <ns0:nvPicPr>
          <ns0:cNvPr id="11" name="Screen 2"/>
          <ns0:cNvPicPr>
            <ns1:picLocks noChangeAspect="1"/>
          </ns0:cNvPicPr>
          <ns0:nvPr/>
        </ns0:nvPicPr>
        <ns0:blipFill>
          <ns1:blip ns2:embed="rId3"/>
          <ns1:stretch>
            <ns1:fillRect/>
          </ns1:stretch>
        </ns0:blipFill>
        <ns0:spPr>
          <ns1:xfrm>
            <ns1:off x="4022000" y="2238658"/>
            <ns1:ext cx="1874000" cy="3600000"/>
          </ns1:xfrm>
          <ns1:prstGeom prst="rect">
            <ns1:avLst/>
          </ns1:prstGeom>
        </ns0:spPr>
      </ns0:pic>
      <ns0:sp>
        <ns0:nvSpPr>
          <ns0:cNvPr id="12" name="Caption 2"/>
          <ns0:cNvSpPr/>
          <ns0:nvPr/>
        </ns0:nvSpPr>
        <ns0:spPr>
          <ns1:xfrm>
            <ns1:off x="4022000" y="5918658"/>
            <ns1:ext cx="1874000" cy="460000"/>
          </ns1:xfrm>
          <ns1:prstGeom prst="rect">
            <ns1:avLst/>
          </ns1:prstGeom>
          <ns1:noFill/>
          <ns1:ln/>
        </ns0:spPr>
        <ns0:txBody>
          <ns1:bodyPr wrap="square" lIns="0" tIns="0" rIns="0" bIns="0" rtlCol="0" anchor="ctr"/>
          <ns1:lstStyle/>
          <ns1:p>
            <ns1:pPr marL="0" indent="0" algn="ctr">
              <ns1:buNone/>
            </ns1:pPr>
            <ns1:r>
              <ns1:rPr lang="hr-HR" sz="1200" b="1" dirty="0">
                <ns1:solidFill>
                  <ns1:srgbClr val="2E3A30"/>
                </ns1:solidFill>
                <ns1:latin typeface="Poppins" pitchFamily="34" charset="0"/>
                <ns1:ea typeface="Poppins" pitchFamily="34" charset="-122"/>
                <ns1:cs typeface="Poppins" pitchFamily="34" charset="-120"/>
              </ns1:rPr>
              <ns1:t>2 · Describe your family's situation</ns1:t>
            </ns1:r>
            <ns1:endParaRPr lang="hr-HR" sz="1200" dirty="0"/>
          </ns1:p>
        </ns0:txBody>
      </ns0:sp>
      <ns0:pic>
        <ns0:nvPicPr>
          <ns0:cNvPr id="13" name="Screen 3"/>
          <ns0:cNvPicPr>
            <ns1:picLocks noChangeAspect="1"/>
          </ns0:cNvPicPr>
          <ns0:nvPr/>
        </ns0:nvPicPr>
        <ns0:blipFill>
          <ns1:blip ns2:embed="rId4"/>
          <ns1:stretch>
            <ns1:fillRect/>
          </ns1:stretch>
        </ns0:blipFill>
        <ns0:spPr>
          <ns1:xfrm>
            <ns1:off x="6296000" y="2238658"/>
            <ns1:ext cx="1874000" cy="3600000"/>
          </ns1:xfrm>
          <ns1:prstGeom prst="rect">
            <ns1:avLst/>
          </ns1:prstGeom>
        </ns0:spPr>
      </ns0:pic>
      <ns0:sp>
        <ns0:nvSpPr>
          <ns0:cNvPr id="14" name="Caption 3"/>
          <ns0:cNvSpPr/>
          <ns0:nvPr/>
        </ns0:nvSpPr>
        <ns0:spPr>
          <ns1:xfrm>
            <ns1:off x="6296000" y="5918658"/>
            <ns1:ext cx="1874000" cy="460000"/>
          </ns1:xfrm>
          <ns1:prstGeom prst="rect">
            <ns1:avLst/>
          </ns1:prstGeom>
          <ns1:noFill/>
          <ns1:ln/>
        </ns0:spPr>
        <ns0:txBody>
          <ns1:bodyPr wrap="square" lIns="0" tIns="0" rIns="0" bIns="0" rtlCol="0" anchor="ctr"/>
          <ns1:lstStyle/>
          <ns1:p>
            <ns1:pPr marL="0" indent="0" algn="ctr">
              <ns1:buNone/>
            </ns1:pPr>
            <ns1:r>
              <ns1:rPr lang="hr-HR" sz="1200" b="1" dirty="0">
                <ns1:solidFill>
                  <ns1:srgbClr val="2E3A30"/>
                </ns1:solidFill>
                <ns1:latin typeface="Poppins" pitchFamily="34" charset="0"/>
                <ns1:ea typeface="Poppins" pitchFamily="34" charset="-122"/>
                <ns1:cs typeface="Poppins" pitchFamily="34" charset="-120"/>
              </ns1:rPr>
              <ns1:t>3 · Get guidance</ns1:t>
            </ns1:r>
            <ns1:endParaRPr lang="hr-HR" sz="1200" dirty="0"/>
          </ns1:p>
        </ns0:txBody>
      </ns0:sp>
      <ns0:pic>
        <ns0:nvPicPr>
          <ns0:cNvPr id="15" name="Screen 4"/>
          <ns0:cNvPicPr>
            <ns1:picLocks noChangeAspect="1"/>
          </ns0:cNvPicPr>
          <ns0:nvPr/>
        </ns0:nvPicPr>
        <ns0:blipFill>
          <ns1:blip ns2:embed="rId5"/>
          <ns1:stretch>
            <ns1:fillRect/>
          </ns1:stretch>
        </ns0:blipFill>
        <ns0:spPr>
          <ns1:xfrm>
            <ns1:off x="8570000" y="2238658"/>
            <ns1:ext cx="1874000" cy="3600000"/>
          </ns1:xfrm>
          <ns1:prstGeom prst="rect">
            <ns1:avLst/>
          </ns1:prstGeom>
        </ns0:spPr>
      </ns0:pic>
      <ns0:sp>
        <ns0:nvSpPr>
          <ns0:cNvPr id="16" name="Caption 4"/>
          <ns0:cNvSpPr/>
          <ns0:nvPr/>
        </ns0:nvSpPr>
        <ns0:spPr>
          <ns1:xfrm>
            <ns1:off x="8570000" y="5918658"/>
            <ns1:ext cx="1874000" cy="460000"/>
          </ns1:xfrm>
          <ns1:prstGeom prst="rect">
            <ns1:avLst/>
          </ns1:prstGeom>
          <ns1:noFill/>
          <ns1:ln/>
        </ns0:spPr>
        <ns0:txBody>
          <ns1:bodyPr wrap="square" lIns="0" tIns="0" rIns="0" bIns="0" rtlCol="0" anchor="ctr"/>
          <ns1:lstStyle/>
          <ns1:p>
            <ns1:pPr marL="0" indent="0" algn="ctr">
              <ns1:buNone/>
            </ns1:pPr>
            <ns1:r>
              <ns1:rPr lang="hr-HR" sz="1200" b="1" dirty="0">
                <ns1:solidFill>
                  <ns1:srgbClr val="2E3A30"/>
                </ns1:solidFill>
                <ns1:latin typeface="Poppins" pitchFamily="34" charset="0"/>
                <ns1:ea typeface="Poppins" pitchFamily="34" charset="-122"/>
                <ns1:cs typeface="Poppins" pitchFamily="34" charset="-120"/>
              </ns1:rPr>
              <ns1:t>4 · Track progress</ns1:t>
            </ns1:r>
            <ns1:endParaRPr lang="hr-HR" sz="1200" dirty="0"/>
          </ns1:p>
        </ns0:txBody>
      </ns0:sp>
      <ns0:sp>
        <ns0:nvSpPr>
          <ns0:cNvPr id="44" name="Text 35"/>
          <ns0:cNvSpPr/>
          <ns0:nvPr/>
        </ns0:nvSpPr>
        <ns0:spPr>
          <ns1:xfrm>
            <ns1:off x="11140135" y="6355080"/>
            <ns1:ext cx="5029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05</ns1:t>
            </ns1:r>
            <ns1:endParaRPr lang="en-US" sz="1000" dirty="0"/>
          </ns1:p>
        </ns0:txBody>
      </ns0:sp>
      <ns0:pic>
        <ns0:nvPicPr>
          <ns0:cNvPr id="45" name="Image 7" descr="assets/mark_sage.png"/>
          <ns0:cNvPicPr>
            <ns1:picLocks noChangeAspect="1"/>
          </ns0:cNvPicPr>
          <ns0:nvPr/>
        </ns0:nvPicPr>
        <ns0:blipFill>
          <ns1:blip ns2:embed="rId6">
            <ns1:alphaModFix amt="82000"/>
          </ns1:blip>
          <ns1:stretch>
            <ns1:fillRect/>
          </ns1:stretch>
        </ns0:blipFill>
        <ns0:spPr>
          <ns1:xfrm>
            <ns1:off x="11624767" y="6309360"/>
            <ns1:ext cx="274320" cy="274320"/>
          </ns1:xfrm>
          <ns1:prstGeom prst="rect">
            <ns1:avLst/>
          </ns1:prstGeom>
        </ns0:spPr>
      </ns0:pic>
    </ns0:spTree>
  </ns0:cSld>
  <ns0:clrMapOvr>
    <ns1:masterClrMapping/>
  </ns0:clrMapOvr>
</ns0:sld>
</file>

<file path=ppt/slides/slide10.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TextBox 1"/>
          <ns0:cNvSpPr txBox="1"/>
          <ns0:nvPr/>
        </ns0:nvSpPr>
        <ns0:spPr>
          <ns1:xfrm>
            <ns1:off x="777240" y="502920"/>
            <ns1:ext cx="10607040" cy="274320"/>
          </ns1:xfrm>
          <ns1:prstGeom prst="rect">
            <ns1:avLst/>
          </ns1:prstGeom>
          <ns1:noFill/>
        </ns0:spPr>
        <ns0:txBody>
          <ns1:bodyPr wrap="square" lIns="0" rIns="0" tIns="0" bIns="0">
            <ns1:spAutoFit/>
          </ns1:bodyPr>
          <ns1:lstStyle/>
          <ns1:p>
            <ns1:pPr>
              <ns1:defRPr sz="1100" b="1">
                <ns1:solidFill>
                  <ns1:srgbClr val="B87455"/>
                </ns1:solidFill>
                <ns1:latin typeface="Nunito"/>
              </ns1:defRPr>
            </ns1:pPr>
            <ns1:r>
              <ns1:t>COMPETITION</ns1:t>
            </ns1:r>
          </ns1:p>
        </ns0:txBody>
      </ns0:sp>
      <ns0:sp>
        <ns0:nvSpPr>
          <ns0:cNvPr id="3" name="TextBox 2"/>
          <ns0:cNvSpPr txBox="1"/>
          <ns0:nvPr/>
        </ns0:nvSpPr>
        <ns0:spPr>
          <ns1:xfrm>
            <ns1:off x="777240" y="896112"/>
            <ns1:ext cx="10607040" cy="594360"/>
          </ns1:xfrm>
          <ns1:prstGeom prst="rect">
            <ns1:avLst/>
          </ns1:prstGeom>
          <ns1:noFill/>
        </ns0:spPr>
        <ns0:txBody>
          <ns1:bodyPr wrap="square" lIns="0" rIns="0" tIns="0" bIns="0">
            <ns1:spAutoFit/>
          </ns1:bodyPr>
          <ns1:lstStyle/>
          <ns1:p>
            <ns1:pPr>
              <ns1:defRPr sz="2500" b="1">
                <ns1:solidFill>
                  <ns1:srgbClr val="293E35"/>
                </ns1:solidFill>
                <ns1:latin typeface="Georgia"/>
              </ns1:defRPr>
            </ns1:pPr>
            <ns1:r>
              <ns1:t>How Harmonia plans to stand out.</ns1:t>
            </ns1:r>
          </ns1:p>
        </ns0:txBody>
      </ns0:sp>
      <ns0:graphicFrame>
        <ns0:nvGraphicFramePr>
          <ns0:cNvPr id="4" name="Table 3"/>
          <ns0:cNvGraphicFramePr>
            <ns1:graphicFrameLocks noGrp="1"/>
          </ns0:cNvGraphicFramePr>
          <ns0:nvPr/>
        </ns0:nvGraphicFramePr>
        <ns0:xfrm>
          <ns1:off x="777240" y="1719072"/>
          <ns1:ext cx="10607040" cy="4160516"/>
        </ns0:xfrm>
        <ns1:graphic>
          <ns1:graphicData uri="http://schemas.openxmlformats.org/drawingml/2006/table">
            <ns1:tbl>
              <ns1:tblPr firstRow="1" bandRow="1">
                <ns1:tableStyleId>{5C22544A-7EE6-4342-B048-85BDC9FD1C3A}</ns1:tableStyleId>
              </ns1:tblPr>
              <ns1:tblGrid>
                <ns1:gridCol w="1234440"/>
                <ns1:gridCol w="2788920"/>
                <ns1:gridCol w="2423160"/>
                <ns1:gridCol w="4160520"/>
              </ns1:tblGrid>
              <ns1:tr h="411480">
                <ns1:tc>
                  <ns1:txBody>
                    <ns1:bodyPr/>
                    <ns1:lstStyle/>
                    <ns1:p>
                      <ns1:pPr>
                        <ns1:defRPr sz="1000" b="1">
                          <ns1:solidFill>
                            <ns1:srgbClr val="293E35"/>
                          </ns1:solidFill>
                          <ns1:latin typeface="Nunito"/>
                        </ns1:defRPr>
                      </ns1:pPr>
                      <ns1:r>
                        <ns1:t>Product</ns1:t>
                      </ns1:r>
                    </ns1:p>
                  </ns1:txBody>
                  <ns1:tcPr marL="109728" marR="109728" marT="82296" marB="82296" anchor="t">
                    <ns1:solidFill>
                      <ns1:srgbClr val="FFFFFF"/>
                    </ns1:solidFill>
                  </ns1:tcPr>
                </ns1:tc>
                <ns1:tc>
                  <ns1:txBody>
                    <ns1:bodyPr/>
                    <ns1:lstStyle/>
                    <ns1:p>
                      <ns1:pPr>
                        <ns1:defRPr sz="1000" b="1">
                          <ns1:solidFill>
                            <ns1:srgbClr val="293E35"/>
                          </ns1:solidFill>
                          <ns1:latin typeface="Nunito"/>
                        </ns1:defRPr>
                      </ns1:pPr>
                      <ns1:r>
                        <ns1:t>Approach</ns1:t>
                      </ns1:r>
                    </ns1:p>
                  </ns1:txBody>
                  <ns1:tcPr marL="109728" marR="109728" marT="82296" marB="82296" anchor="t">
                    <ns1:solidFill>
                      <ns1:srgbClr val="FFFFFF"/>
                    </ns1:solidFill>
                  </ns1:tcPr>
                </ns1:tc>
                <ns1:tc>
                  <ns1:txBody>
                    <ns1:bodyPr/>
                    <ns1:lstStyle/>
                    <ns1:p>
                      <ns1:pPr>
                        <ns1:defRPr sz="1000" b="1">
                          <ns1:solidFill>
                            <ns1:srgbClr val="293E35"/>
                          </ns1:solidFill>
                          <ns1:latin typeface="Nunito"/>
                        </ns1:defRPr>
                      </ns1:pPr>
                      <ns1:r>
                        <ns1:t>Trade-off</ns1:t>
                      </ns1:r>
                    </ns1:p>
                  </ns1:txBody>
                  <ns1:tcPr marL="109728" marR="109728" marT="82296" marB="82296" anchor="t">
                    <ns1:solidFill>
                      <ns1:srgbClr val="FFFFFF"/>
                    </ns1:solidFill>
                  </ns1:tcPr>
                </ns1:tc>
                <ns1:tc>
                  <ns1:txBody>
                    <ns1:bodyPr/>
                    <ns1:lstStyle/>
                    <ns1:p>
                      <ns1:pPr>
                        <ns1:defRPr sz="1000" b="1">
                          <ns1:solidFill>
                            <ns1:srgbClr val="B87455"/>
                          </ns1:solidFill>
                          <ns1:latin typeface="Nunito"/>
                        </ns1:defRPr>
                      </ns1:pPr>
                      <ns1:r>
                        <ns1:t>Harmonia’s planned advantage</ns1:t>
                      </ns1:r>
                    </ns1:p>
                  </ns1:txBody>
                  <ns1:tcPr marL="109728" marR="109728" marT="82296" marB="82296" anchor="t">
                    <ns1:solidFill>
                      <ns1:srgbClr val="FFFFFF"/>
                    </ns1:solidFill>
                  </ns1:tcPr>
                </ns1:tc>
              </ns1:tr>
              <ns1:tr h="937259">
                <ns1:tc>
                  <ns1:txBody>
                    <ns1:bodyPr/>
                    <ns1:lstStyle/>
                    <ns1:p>
                      <ns1:pPr>
                        <ns1:defRPr sz="950" b="1">
                          <ns1:solidFill>
                            <ns1:srgbClr val="293E35"/>
                          </ns1:solidFill>
                          <ns1:latin typeface="Nunito"/>
                        </ns1:defRPr>
                      </ns1:pPr>
                      <ns1:r>
                        <ns1:t>Good Inside</ns1:t>
                      </ns1:r>
                    </ns1:p>
                  </ns1:txBody>
                  <ns1:tcPr marL="109728" marR="109728" marT="82296" marB="82296" anchor="t">
                    <ns1:solidFill>
                      <ns1:srgbClr val="F9F7F2"/>
                    </ns1:solidFill>
                  </ns1:tcPr>
                </ns1:tc>
                <ns1:tc>
                  <ns1:txBody>
                    <ns1:bodyPr/>
                    <ns1:lstStyle/>
                    <ns1:p>
                      <ns1:pPr>
                        <ns1:defRPr sz="950" b="0">
                          <ns1:solidFill>
                            <ns1:srgbClr val="293E35"/>
                          </ns1:solidFill>
                          <ns1:latin typeface="Nunito"/>
                        </ns1:defRPr>
                      </ns1:pPr>
                      <ns1:r>
                        <ns1:t>Dr. Becky’s expert method, content library, parent community and GiGi AI chat with voice.</ns1:t>
                      </ns1:r>
                    </ns1:p>
                  </ns1:txBody>
                  <ns1:tcPr marL="109728" marR="109728" marT="82296" marB="82296" anchor="t">
                    <ns1:solidFill>
                      <ns1:srgbClr val="F9F7F2"/>
                    </ns1:solidFill>
                  </ns1:tcPr>
                </ns1:tc>
                <ns1:tc>
                  <ns1:txBody>
                    <ns1:bodyPr/>
                    <ns1:lstStyle/>
                    <ns1:p>
                      <ns1:pPr>
                        <ns1:defRPr sz="950" b="0">
                          <ns1:solidFill>
                            <ns1:srgbClr val="293E35"/>
                          </ns1:solidFill>
                          <ns1:latin typeface="Nunito"/>
                        </ns1:defRPr>
                      </ns1:pPr>
                      <ns1:r>
                        <ns1:t>Chat guidance starts with a parent’s question and the context they provide.</ns1:t>
                      </ns1:r>
                    </ns1:p>
                  </ns1:txBody>
                  <ns1:tcPr marL="109728" marR="109728" marT="82296" marB="82296" anchor="t">
                    <ns1:solidFill>
                      <ns1:srgbClr val="F9F7F2"/>
                    </ns1:solidFill>
                  </ns1:tcPr>
                </ns1:tc>
                <ns1:tc>
                  <ns1:txBody>
                    <ns1:bodyPr/>
                    <ns1:lstStyle/>
                    <ns1:p>
                      <ns1:pPr>
                        <ns1:defRPr sz="950" b="0">
                          <ns1:solidFill>
                            <ns1:srgbClr val="B87455"/>
                          </ns1:solidFill>
                          <ns1:latin typeface="Nunito"/>
                        </ns1:defRPr>
                      </ns1:pPr>
                      <ns1:r>
                        <ns1:t>Deep family profile: structured answers about the child, family dynamics and parenting style inform a continuing plan.</ns1:t>
                      </ns1:r>
                    </ns1:p>
                  </ns1:txBody>
                  <ns1:tcPr marL="109728" marR="109728" marT="82296" marB="82296" anchor="t">
                    <ns1:solidFill>
                      <ns1:srgbClr val="F9F7F2"/>
                    </ns1:solidFill>
                  </ns1:tcPr>
                </ns1:tc>
              </ns1:tr>
              <ns1:tr h="937259">
                <ns1:tc>
                  <ns1:txBody>
                    <ns1:bodyPr/>
                    <ns1:lstStyle/>
                    <ns1:p>
                      <ns1:pPr>
                        <ns1:defRPr sz="950" b="1">
                          <ns1:solidFill>
                            <ns1:srgbClr val="293E35"/>
                          </ns1:solidFill>
                          <ns1:latin typeface="Nunito"/>
                        </ns1:defRPr>
                      </ns1:pPr>
                      <ns1:r>
                        <ns1:t>Joy</ns1:t>
                      </ns1:r>
                    </ns1:p>
                  </ns1:txBody>
                  <ns1:tcPr marL="109728" marR="109728" marT="82296" marB="82296" anchor="t">
                    <ns1:solidFill>
                      <ns1:srgbClr val="FFFFFF"/>
                    </ns1:solidFill>
                  </ns1:tcPr>
                </ns1:tc>
                <ns1:tc>
                  <ns1:txBody>
                    <ns1:bodyPr/>
                    <ns1:lstStyle/>
                    <ns1:p>
                      <ns1:pPr>
                        <ns1:defRPr sz="950" b="0">
                          <ns1:solidFill>
                            <ns1:srgbClr val="293E35"/>
                          </ns1:solidFill>
                          <ns1:latin typeface="Nunito"/>
                        </ns1:defRPr>
                      </ns1:pPr>
                      <ns1:r>
                        <ns1:t>Expert-trained AI plus 24/7 access to certified parent coaches.</ns1:t>
                      </ns1:r>
                    </ns1:p>
                  </ns1:txBody>
                  <ns1:tcPr marL="109728" marR="109728" marT="82296" marB="82296" anchor="t">
                    <ns1:solidFill>
                      <ns1:srgbClr val="FFFFFF"/>
                    </ns1:solidFill>
                  </ns1:tcPr>
                </ns1:tc>
                <ns1:tc>
                  <ns1:txBody>
                    <ns1:bodyPr/>
                    <ns1:lstStyle/>
                    <ns1:p>
                      <ns1:pPr>
                        <ns1:defRPr sz="950" b="0">
                          <ns1:solidFill>
                            <ns1:srgbClr val="293E35"/>
                          </ns1:solidFill>
                          <ns1:latin typeface="Nunito"/>
                        </ns1:defRPr>
                      </ns1:pPr>
                      <ns1:r>
                        <ns1:t>Live coaching involves expert time; service capacity must support demand.</ns1:t>
                      </ns1:r>
                    </ns1:p>
                  </ns1:txBody>
                  <ns1:tcPr marL="109728" marR="109728" marT="82296" marB="82296" anchor="t">
                    <ns1:solidFill>
                      <ns1:srgbClr val="FFFFFF"/>
                    </ns1:solidFill>
                  </ns1:tcPr>
                </ns1:tc>
                <ns1:tc>
                  <ns1:txBody>
                    <ns1:bodyPr/>
                    <ns1:lstStyle/>
                    <ns1:p>
                      <ns1:pPr>
                        <ns1:defRPr sz="950" b="0">
                          <ns1:solidFill>
                            <ns1:srgbClr val="B87455"/>
                          </ns1:solidFill>
                          <ns1:latin typeface="Nunito"/>
                        </ns1:defRPr>
                      </ns1:pPr>
                      <ns1:r>
                        <ns1:t>Software-led delivery: expert-authored rules guide everyday plans. Initial focus: ages 3–7, with broader coverage planned.</ns1:t>
                      </ns1:r>
                    </ns1:p>
                  </ns1:txBody>
                  <ns1:tcPr marL="109728" marR="109728" marT="82296" marB="82296" anchor="t">
                    <ns1:solidFill>
                      <ns1:srgbClr val="FFFFFF"/>
                    </ns1:solidFill>
                  </ns1:tcPr>
                </ns1:tc>
              </ns1:tr>
              <ns1:tr h="937259">
                <ns1:tc>
                  <ns1:txBody>
                    <ns1:bodyPr/>
                    <ns1:lstStyle/>
                    <ns1:p>
                      <ns1:pPr>
                        <ns1:defRPr sz="950" b="1">
                          <ns1:solidFill>
                            <ns1:srgbClr val="293E35"/>
                          </ns1:solidFill>
                          <ns1:latin typeface="Nunito"/>
                        </ns1:defRPr>
                      </ns1:pPr>
                      <ns1:r>
                        <ns1:t>MissPoppins</ns1:t>
                      </ns1:r>
                    </ns1:p>
                  </ns1:txBody>
                  <ns1:tcPr marL="109728" marR="109728" marT="82296" marB="82296" anchor="t">
                    <ns1:solidFill>
                      <ns1:srgbClr val="F9F7F2"/>
                    </ns1:solidFill>
                  </ns1:tcPr>
                </ns1:tc>
                <ns1:tc>
                  <ns1:txBody>
                    <ns1:bodyPr/>
                    <ns1:lstStyle/>
                    <ns1:p>
                      <ns1:pPr>
                        <ns1:defRPr sz="950" b="0">
                          <ns1:solidFill>
                            <ns1:srgbClr val="293E35"/>
                          </ns1:solidFill>
                          <ns1:latin typeface="Nunito"/>
                        </ns1:defRPr>
                      </ns1:pPr>
                      <ns1:r>
                        <ns1:t>Marketplace for one-to-one coaching sessions and packages, also offered through employers.</ns1:t>
                      </ns1:r>
                    </ns1:p>
                  </ns1:txBody>
                  <ns1:tcPr marL="109728" marR="109728" marT="82296" marB="82296" anchor="t">
                    <ns1:solidFill>
                      <ns1:srgbClr val="F9F7F2"/>
                    </ns1:solidFill>
                  </ns1:tcPr>
                </ns1:tc>
                <ns1:tc>
                  <ns1:txBody>
                    <ns1:bodyPr/>
                    <ns1:lstStyle/>
                    <ns1:p>
                      <ns1:pPr>
                        <ns1:defRPr sz="950" b="0">
                          <ns1:solidFill>
                            <ns1:srgbClr val="293E35"/>
                          </ns1:solidFill>
                          <ns1:latin typeface="Nunito"/>
                        </ns1:defRPr>
                      </ns1:pPr>
                      <ns1:r>
                        <ns1:t>Each booked session requires a coach’s time and availability.</ns1:t>
                      </ns1:r>
                    </ns1:p>
                  </ns1:txBody>
                  <ns1:tcPr marL="109728" marR="109728" marT="82296" marB="82296" anchor="t">
                    <ns1:solidFill>
                      <ns1:srgbClr val="F9F7F2"/>
                    </ns1:solidFill>
                  </ns1:tcPr>
                </ns1:tc>
                <ns1:tc>
                  <ns1:txBody>
                    <ns1:bodyPr/>
                    <ns1:lstStyle/>
                    <ns1:p>
                      <ns1:pPr>
                        <ns1:defRPr sz="950" b="0">
                          <ns1:solidFill>
                            <ns1:srgbClr val="B87455"/>
                          </ns1:solidFill>
                          <ns1:latin typeface="Nunito"/>
                        </ns1:defRPr>
                      </ns1:pPr>
                      <ns1:r>
                        <ns1:t>A daily plan: ten-day cycles, check-ins and referral when specialist support is needed.</ns1:t>
                      </ns1:r>
                    </ns1:p>
                  </ns1:txBody>
                  <ns1:tcPr marL="109728" marR="109728" marT="82296" marB="82296" anchor="t">
                    <ns1:solidFill>
                      <ns1:srgbClr val="F9F7F2"/>
                    </ns1:solidFill>
                  </ns1:tcPr>
                </ns1:tc>
              </ns1:tr>
              <ns1:tr h="937259">
                <ns1:tc>
                  <ns1:txBody>
                    <ns1:bodyPr/>
                    <ns1:lstStyle/>
                    <ns1:p>
                      <ns1:pPr>
                        <ns1:defRPr sz="950" b="1">
                          <ns1:solidFill>
                            <ns1:srgbClr val="FFFFFF"/>
                          </ns1:solidFill>
                          <ns1:latin typeface="Nunito"/>
                        </ns1:defRPr>
                      </ns1:pPr>
                      <ns1:r>
                        <ns1:t>Harmonia</ns1:t>
                      </ns1:r>
                    </ns1:p>
                  </ns1:txBody>
                  <ns1:tcPr marL="109728" marR="109728" marT="82296" marB="82296" anchor="t">
                    <ns1:solidFill>
                      <ns1:srgbClr val="293E35"/>
                    </ns1:solidFill>
                  </ns1:tcPr>
                </ns1:tc>
                <ns1:tc>
                  <ns1:txBody>
                    <ns1:bodyPr/>
                    <ns1:lstStyle/>
                    <ns1:p>
                      <ns1:pPr>
                        <ns1:defRPr sz="950" b="0">
                          <ns1:solidFill>
                            <ns1:srgbClr val="FFFFFF"/>
                          </ns1:solidFill>
                          <ns1:latin typeface="Nunito"/>
                        </ns1:defRPr>
                      </ns1:pPr>
                      <ns1:r>
                        <ns1:t>Planned family profile, daily check-in and ten-day review: continue, adjust or refer. Planned HR price: €8.99/month.</ns1:t>
                      </ns1:r>
                    </ns1:p>
                  </ns1:txBody>
                  <ns1:tcPr marL="109728" marR="109728" marT="82296" marB="82296" anchor="t">
                    <ns1:solidFill>
                      <ns1:srgbClr val="293E35"/>
                    </ns1:solidFill>
                  </ns1:tcPr>
                </ns1:tc>
                <ns1:tc>
                  <ns1:txBody>
                    <ns1:bodyPr/>
                    <ns1:lstStyle/>
                    <ns1:p>
                      <ns1:pPr>
                        <ns1:defRPr sz="950" b="0">
                          <ns1:solidFill>
                            <ns1:srgbClr val="FFFFFF"/>
                          </ns1:solidFill>
                          <ns1:latin typeface="Nunito"/>
                        </ns1:defRPr>
                      </ns1:pPr>
                      <ns1:r>
                        <ns1:t>Beta in development. Usefulness, retention and delivery costs will be tested in the pilot.</ns1:t>
                      </ns1:r>
                    </ns1:p>
                  </ns1:txBody>
                  <ns1:tcPr marL="109728" marR="109728" marT="82296" marB="82296" anchor="t">
                    <ns1:solidFill>
                      <ns1:srgbClr val="293E35"/>
                    </ns1:solidFill>
                  </ns1:tcPr>
                </ns1:tc>
                <ns1:tc>
                  <ns1:txBody>
                    <ns1:bodyPr/>
                    <ns1:lstStyle/>
                    <ns1:p>
                      <ns1:pPr>
                        <ns1:defRPr sz="950" b="0">
                          <ns1:solidFill>
                            <ns1:srgbClr val="FFFFFF"/>
                          </ns1:solidFill>
                          <ns1:latin typeface="Nunito"/>
                        </ns1:defRPr>
                      </ns1:pPr>
                      <ns1:r>
                        <ns1:t>One continuing process: structured intake, expert decision rules and family feedback in a software-led plan.</ns1:t>
                      </ns1:r>
                    </ns1:p>
                  </ns1:txBody>
                  <ns1:tcPr marL="109728" marR="109728" marT="82296" marB="82296" anchor="t">
                    <ns1:solidFill>
                      <ns1:srgbClr val="293E35"/>
                    </ns1:solidFill>
                  </ns1:tcPr>
                </ns1:tc>
              </ns1:tr>
            </ns1:tbl>
          </ns1:graphicData>
        </ns1:graphic>
      </ns0:graphicFrame>
      <ns0:sp>
        <ns0:nvSpPr>
          <ns0:cNvPr id="5" name="TextBox 4"/>
          <ns0:cNvSpPr txBox="1"/>
          <ns0:nvPr/>
        </ns0:nvSpPr>
        <ns0:spPr>
          <ns1:xfrm>
            <ns1:off x="777240" y="6071616"/>
            <ns1:ext cx="10607040" cy="365760"/>
          </ns1:xfrm>
          <ns1:prstGeom prst="rect">
            <ns1:avLst/>
          </ns1:prstGeom>
          <ns1:noFill/>
        </ns0:spPr>
        <ns0:txBody>
          <ns1:bodyPr wrap="square" lIns="0" rIns="0" tIns="0" bIns="0">
            <ns1:spAutoFit/>
          </ns1:bodyPr>
          <ns1:lstStyle/>
          <ns1:p>
            <ns1:pPr>
              <ns1:defRPr sz="750" b="0">
                <ns1:solidFill>
                  <ns1:srgbClr val="65756A"/>
                </ns1:solidFill>
                <ns1:latin typeface="Nunito"/>
              </ns1:defRPr>
            </ns1:pPr>
            <ns1:r>
              <ns1:t>Official product sources checked 9 October 2026: goodinside.com · joy.co and Joy Help Center · misspoppins.io. Trade-offs are our assessment; Harmonia features and advantages are planned and will be tested in the pilot.</ns1:t>
            </ns1:r>
          </ns1:p>
        </ns0:txBody>
      </ns0:sp>
      <ns0:sp>
        <ns0:nvSpPr>
          <ns0:cNvPr id="6" name="TextBox 5"/>
          <ns0:cNvSpPr txBox="1"/>
          <ns0:nvPr/>
        </ns0:nvSpPr>
        <ns0:spPr>
          <ns1:xfrm>
            <ns1:off x="11247120" y="6473952"/>
            <ns1:ext cx="274320" cy="182880"/>
          </ns1:xfrm>
          <ns1:prstGeom prst="rect">
            <ns1:avLst/>
          </ns1:prstGeom>
          <ns1:noFill/>
        </ns0:spPr>
        <ns0:txBody>
          <ns1:bodyPr wrap="square" lIns="0" rIns="0" tIns="0" bIns="0">
            <ns1:spAutoFit/>
          </ns1:bodyPr>
          <ns1:lstStyle/>
          <ns1:p>
            <ns1:pPr>
              <ns1:defRPr sz="800" b="0">
                <ns1:solidFill>
                  <ns1:srgbClr val="65756A"/>
                </ns1:solidFill>
                <ns1:latin typeface="Nunito"/>
              </ns1:defRPr>
            </ns1:pPr>
            <ns1:r>
              <ns1:t>06</ns1:t>
            </ns1:r>
          </ns1:p>
        </ns0:txBody>
      </ns0:sp>
    </ns0:spTree>
  </ns0:cSld>
  <ns0:clrMapOvr>
    <ns1:masterClrMapping/>
  </ns0:clrMapOvr>
</ns0:sld>
</file>

<file path=ppt/slides/slide11.xml><?xml version="1.0" encoding="utf-8"?>
<ns0:sld xmlns:ns0="http://schemas.openxmlformats.org/presentationml/2006/main" xmlns:ns1="http://schemas.openxmlformats.org/drawingml/2006/main" xmlns:ns2="http://schemas.openxmlformats.org/officeDocument/2006/relationships">
  <ns0:cSld name="Slide 7">
    <ns0:bg>
      <ns0:bgPr>
        <ns1:solidFill>
          <ns1:srgbClr val="EDF3E6"/>
        </ns1:solidFill>
        <ns1:effectLst/>
      </ns0:bgPr>
    </ns0:bg>
    <ns0:spTree>
      <ns0:nvGrpSpPr>
        <ns0:cNvPr id="1" name=""/>
        <ns0:cNvGrpSpPr/>
        <ns0:nvPr/>
      </ns0:nvGrpSpPr>
      <ns0:grpSpPr>
        <ns1:xfrm>
          <ns1:off x="0" y="0"/>
          <ns1:ext cx="0" cy="0"/>
          <ns1:chOff x="0" y="0"/>
          <ns1:chExt cx="0" cy="0"/>
        </ns1:xfrm>
      </ns0:grpSpPr>
      <ns0:sp>
        <ns0:nvSpPr>
          <ns0:cNvPr id="2" name="Text 0"/>
          <ns0:cNvSpPr/>
          <ns0:nvPr/>
        </ns0:nvSpPr>
        <ns0:spPr>
          <ns1:xfrm>
            <ns1:off x="822960" y="640080"/>
            <ns1:ext cx="5486400" cy="274320"/>
          </ns1:xfrm>
          <ns1:prstGeom prst="rect">
            <ns1:avLst/>
          </ns1:prstGeom>
          <ns1:noFill/>
          <ns1:ln/>
        </ns0:spPr>
        <ns0:txBody>
          <ns1:bodyPr wrap="square" rtlCol="0" anchor="ctr"/>
          <ns1:lstStyle/>
          <ns1:p>
            <ns1:pPr marL="0" indent="0" algn="l">
              <ns1:buNone/>
            </ns1:pPr>
            <ns1:r>
              <ns1:rPr lang="en-US" sz="1200" b="1" kern="0" spc="300" dirty="0">
                <ns1:solidFill>
                  <ns1:srgbClr val="C68468"/>
                </ns1:solidFill>
                <ns1:latin typeface="Nunito" pitchFamily="34" charset="0"/>
                <ns1:ea typeface="Nunito" pitchFamily="34" charset="-122"/>
                <ns1:cs typeface="Nunito" pitchFamily="34" charset="-120"/>
              </ns1:rPr>
              <ns1:t>WHO WE BUILD FOR</ns1:t>
            </ns1:r>
            <ns1:endParaRPr lang="en-US" sz="1200" dirty="0"/>
          </ns1:p>
        </ns0:txBody>
      </ns0:sp>
      <ns0:sp>
        <ns0:nvSpPr>
          <ns0:cNvPr id="3" name="Text 1"/>
          <ns0:cNvSpPr/>
          <ns0:nvPr/>
        </ns0:nvSpPr>
        <ns0:spPr>
          <ns1:xfrm>
            <ns1:off x="777240" y="1154430"/>
            <ns1:ext cx="10607040" cy="731520"/>
          </ns1:xfrm>
          <ns1:prstGeom prst="rect">
            <ns1:avLst/>
          </ns1:prstGeom>
          <ns1:noFill/>
          <ns1:ln/>
        </ns0:spPr>
        <ns0:txBody>
          <ns1:bodyPr wrap="square" rtlCol="0" anchor="ctr"/>
          <ns1:lstStyle/>
          <ns1:p>
            <ns1:pPr marL="0" indent="0">
              <ns1:buNone/>
            </ns1:pPr>
            <ns1:r>
              <ns1:rPr lang="hr-HR" sz="3000" b="1" dirty="0">
                <ns1:solidFill>
                  <ns1:srgbClr val="2F3D2B"/>
                </ns1:solidFill>
                <ns1:latin typeface="Nunito" pitchFamily="34" charset="0"/>
                <ns1:ea typeface="Nunito" pitchFamily="34" charset="-122"/>
                <ns1:cs typeface="Nunito" pitchFamily="34" charset="-120"/>
              </ns1:rPr>
              <ns1:t>We support parents through most of their child's upbringing.</ns1:t>
            </ns1:r>
            <ns1:endParaRPr lang="en-US" sz="3000" dirty="0"/>
          </ns1:p>
        </ns0:txBody>
      </ns0:sp>
      <ns0:sp>
        <ns0:nvSpPr>
          <ns0:cNvPr id="4" name="Shape 2"/>
          <ns0:cNvSpPr/>
          <ns0:nvPr/>
        </ns0:nvSpPr>
        <ns0:spPr>
          <ns1:xfrm>
            <ns1:off x="822960" y="2377440"/>
            <ns1:ext cx="3383280" cy="2697480"/>
          </ns1:xfrm>
          <ns1:prstGeom prst="roundRect">
            <ns1:avLst>
              <ns1:gd name="adj" fmla="val 4746"/>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5" name="Shape 3"/>
          <ns0:cNvSpPr/>
          <ns0:nvPr/>
        </ns0:nvSpPr>
        <ns0:spPr>
          <ns1:xfrm>
            <ns1:off x="1143000" y="2697480"/>
            <ns1:ext cx="868680" cy="868680"/>
          </ns1:xfrm>
          <ns1:prstGeom prst="ellipse">
            <ns1:avLst/>
          </ns1:prstGeom>
          <ns1:solidFill>
            <ns1:srgbClr val="F7DDBA"/>
          </ns1:solidFill>
          <ns1:ln/>
        </ns0:spPr>
        <ns0:txBody>
          <ns1:bodyPr/>
          <ns1:lstStyle/>
          <ns1:p>
            <ns1:endParaRPr lang="hr-HR"/>
          </ns1:p>
        </ns0:txBody>
      </ns0:sp>
      <ns0:pic>
        <ns0:nvPicPr>
          <ns0:cNvPr id="6" name="Image 0" descr="/home/claude/ic_child.png"/>
          <ns0:cNvPicPr>
            <ns1:picLocks noChangeAspect="1"/>
          </ns0:cNvPicPr>
          <ns0:nvPr/>
        </ns0:nvPicPr>
        <ns0:blipFill>
          <ns1:blip ns2:embed="rId3"/>
          <ns1:stretch>
            <ns1:fillRect/>
          </ns1:stretch>
        </ns0:blipFill>
        <ns0:spPr>
          <ns1:xfrm>
            <ns1:off x="1360170" y="2914650"/>
            <ns1:ext cx="434340" cy="434340"/>
          </ns1:xfrm>
          <ns1:prstGeom prst="rect">
            <ns1:avLst/>
          </ns1:prstGeom>
        </ns0:spPr>
      </ns0:pic>
      <ns0:sp>
        <ns0:nvSpPr>
          <ns0:cNvPr id="7" name="Text 4"/>
          <ns0:cNvSpPr/>
          <ns0:nvPr/>
        </ns0:nvSpPr>
        <ns0:spPr>
          <ns1:xfrm>
            <ns1:off x="1143000" y="3703320"/>
            <ns1:ext cx="2834640" cy="457200"/>
          </ns1:xfrm>
          <ns1:prstGeom prst="rect">
            <ns1:avLst/>
          </ns1:prstGeom>
          <ns1:noFill/>
          <ns1:ln/>
        </ns0:spPr>
        <ns0:txBody>
          <ns1:bodyPr wrap="square" rtlCol="0" anchor="ctr"/>
          <ns1:lstStyle/>
          <ns1:p>
            <ns1:pPr marL="0" indent="0">
              <ns1:buNone/>
            </ns1:pPr>
            <ns1:r>
              <ns1:rPr lang="en-US" sz="1800" b="1" dirty="0">
                <ns1:solidFill>
                  <ns1:srgbClr val="2F3D2B"/>
                </ns1:solidFill>
                <ns1:latin typeface="Nunito" pitchFamily="34" charset="0"/>
                <ns1:ea typeface="Nunito" pitchFamily="34" charset="-122"/>
                <ns1:cs typeface="Nunito" pitchFamily="34" charset="-120"/>
              </ns1:rPr>
              <ns1:t>Early years · 2–6</ns1:t>
            </ns1:r>
            <ns1:endParaRPr lang="en-US" sz="1800" dirty="0"/>
          </ns1:p>
        </ns0:txBody>
      </ns0:sp>
      <ns0:sp>
        <ns0:nvSpPr>
          <ns0:cNvPr id="8" name="Text 5"/>
          <ns0:cNvSpPr/>
          <ns0:nvPr/>
        </ns0:nvSpPr>
        <ns0:spPr>
          <ns1:xfrm>
            <ns1:off x="1143000" y="4160520"/>
            <ns1:ext cx="2834640" cy="914400"/>
          </ns1:xfrm>
          <ns1:prstGeom prst="rect">
            <ns1:avLst/>
          </ns1:prstGeom>
          <ns1:noFill/>
          <ns1:ln/>
        </ns0:spPr>
        <ns0:txBody>
          <ns1:bodyPr wrap="square" rtlCol="0" anchor="ctr"/>
          <ns1:lstStyle/>
          <ns1:p>
            <ns1:pPr marL="0" indent="0">
              <ns1:lnSpc>
                <ns1:spcPct val="112000"/>
              </ns1:lnSpc>
              <ns1:buNone/>
            </ns1:pPr>
            <ns1:r>
              <ns1:rPr lang="en-US" sz="1350" dirty="0">
                <ns1:solidFill>
                  <ns1:srgbClr val="63755A"/>
                </ns1:solidFill>
                <ns1:latin typeface="Nunito" pitchFamily="34" charset="0"/>
                <ns1:ea typeface="Nunito" pitchFamily="34" charset="-122"/>
                <ns1:cs typeface="Nunito" pitchFamily="34" charset="-120"/>
              </ns1:rPr>
              <ns1:t>Meltdowns, boundaries, sleep, adjusting to daycare, and independence.</ns1:t>
            </ns1:r>
            <ns1:endParaRPr lang="en-US" sz="1350" dirty="0"/>
          </ns1:p>
        </ns0:txBody>
      </ns0:sp>
      <ns0:sp>
        <ns0:nvSpPr>
          <ns0:cNvPr id="9" name="Shape 6"/>
          <ns0:cNvSpPr/>
          <ns0:nvPr/>
        </ns0:nvSpPr>
        <ns0:spPr>
          <ns1:xfrm>
            <ns1:off x="4526280" y="2377440"/>
            <ns1:ext cx="3383280" cy="2697480"/>
          </ns1:xfrm>
          <ns1:prstGeom prst="roundRect">
            <ns1:avLst>
              <ns1:gd name="adj" fmla="val 4746"/>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10" name="Shape 7"/>
          <ns0:cNvSpPr/>
          <ns0:nvPr/>
        </ns0:nvSpPr>
        <ns0:spPr>
          <ns1:xfrm>
            <ns1:off x="4846320" y="2697480"/>
            <ns1:ext cx="868680" cy="868680"/>
          </ns1:xfrm>
          <ns1:prstGeom prst="ellipse">
            <ns1:avLst/>
          </ns1:prstGeom>
          <ns1:solidFill>
            <ns1:srgbClr val="9ABEA3"/>
          </ns1:solidFill>
          <ns1:ln/>
        </ns0:spPr>
        <ns0:txBody>
          <ns1:bodyPr/>
          <ns1:lstStyle/>
          <ns1:p>
            <ns1:endParaRPr lang="hr-HR"/>
          </ns1:p>
        </ns0:txBody>
      </ns0:sp>
      <ns0:pic>
        <ns0:nvPicPr>
          <ns0:cNvPr id="11" name="Image 1" descr="/home/claude/ic_seedling.png"/>
          <ns0:cNvPicPr>
            <ns1:picLocks noChangeAspect="1"/>
          </ns0:cNvPicPr>
          <ns0:nvPr/>
        </ns0:nvPicPr>
        <ns0:blipFill>
          <ns1:blip ns2:embed="rId4"/>
          <ns1:stretch>
            <ns1:fillRect/>
          </ns1:stretch>
        </ns0:blipFill>
        <ns0:spPr>
          <ns1:xfrm>
            <ns1:off x="5063490" y="2914650"/>
            <ns1:ext cx="434340" cy="434340"/>
          </ns1:xfrm>
          <ns1:prstGeom prst="rect">
            <ns1:avLst/>
          </ns1:prstGeom>
        </ns0:spPr>
      </ns0:pic>
      <ns0:sp>
        <ns0:nvSpPr>
          <ns0:cNvPr id="12" name="Text 8"/>
          <ns0:cNvSpPr/>
          <ns0:nvPr/>
        </ns0:nvSpPr>
        <ns0:spPr>
          <ns1:xfrm>
            <ns1:off x="4846320" y="3703320"/>
            <ns1:ext cx="2834640" cy="457200"/>
          </ns1:xfrm>
          <ns1:prstGeom prst="rect">
            <ns1:avLst/>
          </ns1:prstGeom>
          <ns1:noFill/>
          <ns1:ln/>
        </ns0:spPr>
        <ns0:txBody>
          <ns1:bodyPr wrap="square" rtlCol="0" anchor="ctr"/>
          <ns1:lstStyle/>
          <ns1:p>
            <ns1:pPr marL="0" indent="0">
              <ns1:buNone/>
            </ns1:pPr>
            <ns1:r>
              <ns1:rPr lang="en-US" sz="1800" b="1" dirty="0">
                <ns1:solidFill>
                  <ns1:srgbClr val="2F3D2B"/>
                </ns1:solidFill>
                <ns1:latin typeface="Nunito" pitchFamily="34" charset="0"/>
                <ns1:ea typeface="Nunito" pitchFamily="34" charset="-122"/>
                <ns1:cs typeface="Nunito" pitchFamily="34" charset="-120"/>
              </ns1:rPr>
              <ns1:t>School age · 7–12</ns1:t>
            </ns1:r>
            <ns1:endParaRPr lang="en-US" sz="1800" dirty="0"/>
          </ns1:p>
        </ns0:txBody>
      </ns0:sp>
      <ns0:sp>
        <ns0:nvSpPr>
          <ns0:cNvPr id="13" name="Text 9"/>
          <ns0:cNvSpPr/>
          <ns0:nvPr/>
        </ns0:nvSpPr>
        <ns0:spPr>
          <ns1:xfrm>
            <ns1:off x="4846320" y="4160520"/>
            <ns1:ext cx="2834640" cy="914400"/>
          </ns1:xfrm>
          <ns1:prstGeom prst="rect">
            <ns1:avLst/>
          </ns1:prstGeom>
          <ns1:noFill/>
          <ns1:ln/>
        </ns0:spPr>
        <ns0:txBody>
          <ns1:bodyPr wrap="square" rtlCol="0" anchor="ctr"/>
          <ns1:lstStyle/>
          <ns1:p>
            <ns1:pPr marL="0" indent="0">
              <ns1:lnSpc>
                <ns1:spcPct val="112000"/>
              </ns1:lnSpc>
              <ns1:buNone/>
            </ns1:pPr>
            <ns1:r>
              <ns1:rPr lang="en-US" sz="1350" dirty="0">
                <ns1:solidFill>
                  <ns1:srgbClr val="63755A"/>
                </ns1:solidFill>
                <ns1:latin typeface="Nunito" pitchFamily="34" charset="0"/>
                <ns1:ea typeface="Nunito" pitchFamily="34" charset="-122"/>
                <ns1:cs typeface="Nunito" pitchFamily="34" charset="-120"/>
              </ns1:rPr>
              <ns1:t>School and motivation, screens, friendships, confidence, and emotions.</ns1:t>
            </ns1:r>
            <ns1:endParaRPr lang="en-US" sz="1350" dirty="0"/>
          </ns1:p>
        </ns0:txBody>
      </ns0:sp>
      <ns0:sp>
        <ns0:nvSpPr>
          <ns0:cNvPr id="14" name="Shape 10"/>
          <ns0:cNvSpPr/>
          <ns0:nvPr/>
        </ns0:nvSpPr>
        <ns0:spPr>
          <ns1:xfrm>
            <ns1:off x="8229600" y="2377440"/>
            <ns1:ext cx="3383280" cy="2697480"/>
          </ns1:xfrm>
          <ns1:prstGeom prst="roundRect">
            <ns1:avLst>
              <ns1:gd name="adj" fmla="val 4746"/>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15" name="Shape 11"/>
          <ns0:cNvSpPr/>
          <ns0:nvPr/>
        </ns0:nvSpPr>
        <ns0:spPr>
          <ns1:xfrm>
            <ns1:off x="8549640" y="2697480"/>
            <ns1:ext cx="868680" cy="868680"/>
          </ns1:xfrm>
          <ns1:prstGeom prst="ellipse">
            <ns1:avLst/>
          </ns1:prstGeom>
          <ns1:solidFill>
            <ns1:srgbClr val="E2B7A4"/>
          </ns1:solidFill>
          <ns1:ln/>
        </ns0:spPr>
        <ns0:txBody>
          <ns1:bodyPr/>
          <ns1:lstStyle/>
          <ns1:p>
            <ns1:endParaRPr lang="hr-HR"/>
          </ns1:p>
        </ns0:txBody>
      </ns0:sp>
      <ns0:pic>
        <ns0:nvPicPr>
          <ns0:cNvPr id="16" name="Image 2" descr="/home/claude/ic_compass.png"/>
          <ns0:cNvPicPr>
            <ns1:picLocks noChangeAspect="1"/>
          </ns0:cNvPicPr>
          <ns0:nvPr/>
        </ns0:nvPicPr>
        <ns0:blipFill>
          <ns1:blip ns2:embed="rId5"/>
          <ns1:stretch>
            <ns1:fillRect/>
          </ns1:stretch>
        </ns0:blipFill>
        <ns0:spPr>
          <ns1:xfrm>
            <ns1:off x="8766810" y="2914650"/>
            <ns1:ext cx="434340" cy="434340"/>
          </ns1:xfrm>
          <ns1:prstGeom prst="rect">
            <ns1:avLst/>
          </ns1:prstGeom>
        </ns0:spPr>
      </ns0:pic>
      <ns0:sp>
        <ns0:nvSpPr>
          <ns0:cNvPr id="17" name="Text 12"/>
          <ns0:cNvSpPr/>
          <ns0:nvPr/>
        </ns0:nvSpPr>
        <ns0:spPr>
          <ns1:xfrm>
            <ns1:off x="8549640" y="3703320"/>
            <ns1:ext cx="2834640" cy="457200"/>
          </ns1:xfrm>
          <ns1:prstGeom prst="rect">
            <ns1:avLst/>
          </ns1:prstGeom>
          <ns1:noFill/>
          <ns1:ln/>
        </ns0:spPr>
        <ns0:txBody>
          <ns1:bodyPr wrap="square" rtlCol="0" anchor="ctr"/>
          <ns1:lstStyle/>
          <ns1:p>
            <ns1:pPr marL="0" indent="0">
              <ns1:buNone/>
            </ns1:pPr>
            <ns1:r>
              <ns1:rPr lang="en-US" sz="1800" b="1" dirty="0">
                <ns1:solidFill>
                  <ns1:srgbClr val="2F3D2B"/>
                </ns1:solidFill>
                <ns1:latin typeface="Nunito" pitchFamily="34" charset="0"/>
                <ns1:ea typeface="Nunito" pitchFamily="34" charset="-122"/>
                <ns1:cs typeface="Nunito" pitchFamily="34" charset="-120"/>
              </ns1:rPr>
              <ns1:t>Adolescence · 13–17</ns1:t>
            </ns1:r>
            <ns1:endParaRPr lang="en-US" sz="1800" dirty="0"/>
          </ns1:p>
        </ns0:txBody>
      </ns0:sp>
      <ns0:sp>
        <ns0:nvSpPr>
          <ns0:cNvPr id="18" name="Text 13"/>
          <ns0:cNvSpPr/>
          <ns0:nvPr/>
        </ns0:nvSpPr>
        <ns0:spPr>
          <ns1:xfrm>
            <ns1:off x="8549640" y="4160520"/>
            <ns1:ext cx="2834640" cy="914400"/>
          </ns1:xfrm>
          <ns1:prstGeom prst="rect">
            <ns1:avLst/>
          </ns1:prstGeom>
          <ns1:noFill/>
          <ns1:ln/>
        </ns0:spPr>
        <ns0:txBody>
          <ns1:bodyPr wrap="square" rtlCol="0" anchor="ctr"/>
          <ns1:lstStyle/>
          <ns1:p>
            <ns1:pPr marL="0" indent="0">
              <ns1:lnSpc>
                <ns1:spcPct val="112000"/>
              </ns1:lnSpc>
              <ns1:buNone/>
            </ns1:pPr>
            <ns1:r>
              <ns1:rPr lang="en-US" sz="1350" dirty="0">
                <ns1:solidFill>
                  <ns1:srgbClr val="63755A"/>
                </ns1:solidFill>
                <ns1:latin typeface="Nunito" pitchFamily="34" charset="0"/>
                <ns1:ea typeface="Nunito" pitchFamily="34" charset="-122"/>
                <ns1:cs typeface="Nunito" pitchFamily="34" charset="-120"/>
              </ns1:rPr>
              <ns1:t>Mental health, autonomy, risk, communication, and trust.</ns1:t>
            </ns1:r>
            <ns1:endParaRPr lang="en-US" sz="1350" dirty="0"/>
          </ns1:p>
        </ns0:txBody>
      </ns0:sp>
      <ns0:sp>
        <ns0:nvSpPr>
          <ns0:cNvPr id="19" name="Shape 14"/>
          <ns0:cNvSpPr/>
          <ns0:nvPr/>
        </ns0:nvSpPr>
        <ns0:spPr>
          <ns1:xfrm>
            <ns1:off x="822960" y="5349240"/>
            <ns1:ext cx="10789920" cy="960120"/>
          </ns1:xfrm>
          <ns1:prstGeom prst="roundRect">
            <ns1:avLst>
              <ns1:gd name="adj" fmla="val 13333"/>
            </ns1:avLst>
          </ns1:prstGeom>
          <ns1:solidFill>
            <ns1:srgbClr val="415241"/>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20" name="Text 15"/>
          <ns0:cNvSpPr/>
          <ns0:nvPr/>
        </ns0:nvSpPr>
        <ns0:spPr>
          <ns1:xfrm>
            <ns1:off x="1097280" y="5440680"/>
            <ns1:ext cx="10058400" cy="777240"/>
          </ns1:xfrm>
          <ns1:prstGeom prst="rect">
            <ns1:avLst/>
          </ns1:prstGeom>
          <ns1:noFill/>
          <ns1:ln/>
        </ns0:spPr>
        <ns0:txBody>
          <ns1:bodyPr wrap="square" rtlCol="0" anchor="ctr"/>
          <ns1:lstStyle/>
          <ns1:p>
            <ns1:pPr marL="0" indent="0">
              <ns1:lnSpc>
                <ns1:spcPct val="110000"/>
              </ns1:lnSpc>
              <ns1:buNone/>
            </ns1:pPr>
            <ns1:r>
              <ns1:rPr lang="en-US" sz="1400" b="1" dirty="0">
                <ns1:solidFill>
                  <ns1:srgbClr val="F7DDBA"/>
                </ns1:solidFill>
                <ns1:latin typeface="Nunito" pitchFamily="34" charset="0"/>
                <ns1:ea typeface="Nunito" pitchFamily="34" charset="-122"/>
                <ns1:cs typeface="Nunito" pitchFamily="34" charset="-120"/>
              </ns1:rPr>
              <ns1:t>Primary user: moms</ns1:t>
            </ns1:r>
            <ns1:r>
              <ns1:rPr lang="en-US" sz="1400" dirty="0">
                <ns1:solidFill>
                  <ns1:srgbClr val="EDF3E6"/>
                </ns1:solidFill>
                <ns1:latin typeface="Nunito" pitchFamily="34" charset="0"/>
                <ns1:ea typeface="Nunito" pitchFamily="34" charset="-122"/>
                <ns1:cs typeface="Nunito" pitchFamily="34" charset="-120"/>
              </ns1:rPr>
              <ns1:t> aged 25–45, digitally literate, actively seeking quality, targeted parenting content. </ns1:t>
            </ns1:r>
            <ns1:endParaRPr lang="hr-HR" sz="1400" dirty="0">
              <ns1:solidFill>
                <ns1:srgbClr val="EDF3E6"/>
              </ns1:solidFill>
              <ns1:latin typeface="Nunito" pitchFamily="34" charset="0"/>
              <ns1:ea typeface="Nunito" pitchFamily="34" charset="-122"/>
              <ns1:cs typeface="Nunito" pitchFamily="34" charset="-120"/>
            </ns1:endParaRPr>
          </ns1:p>
          <ns1:p>
            <ns1:pPr marL="0" indent="0">
              <ns1:lnSpc>
                <ns1:spcPct val="110000"/>
              </ns1:lnSpc>
              <ns1:buNone/>
            </ns1:pPr>
            <ns1:r>
              <ns1:rPr lang="en-US" sz="1400" dirty="0">
                <ns1:solidFill>
                  <ns1:srgbClr val="EDF3E6"/>
                </ns1:solidFill>
                <ns1:latin typeface="Nunito" pitchFamily="34" charset="0"/>
                <ns1:ea typeface="Nunito" pitchFamily="34" charset="-122"/>
                <ns1:cs typeface="Nunito" pitchFamily="34" charset="-120"/>
              </ns1:rPr>
              <ns1:t>Secondary: parents and primary caregivers; daycares, schools, and clinics as a B2B channel.</ns1:t>
            </ns1:r>
            <ns1:endParaRPr lang="en-US" sz="1400" dirty="0"/>
          </ns1:p>
        </ns0:txBody>
      </ns0:sp>
      <ns0:pic>
        <ns0:nvPicPr>
          <ns0:cNvPr id="21" name="Image 3" descr="/home/claude/deck_logos/mark_sage.png"/>
          <ns0:cNvPicPr>
            <ns1:picLocks noChangeAspect="1"/>
          </ns0:cNvPicPr>
          <ns0:nvPr/>
        </ns0:nvPicPr>
        <ns0:blipFill>
          <ns1:blip ns2:embed="rId6">
            <ns1:alphaModFix amt="70000"/>
          </ns1:blip>
          <ns1:stretch>
            <ns1:fillRect/>
          </ns1:stretch>
        </ns0:blipFill>
        <ns0:spPr>
          <ns1:xfrm>
            <ns1:off x="11475720" y="6400800"/>
            <ns1:ext cx="292608" cy="292608"/>
          </ns1:xfrm>
          <ns1:prstGeom prst="rect">
            <ns1:avLst/>
          </ns1:prstGeom>
        </ns0:spPr>
      </ns0:pic>
      <ns0:sp>
        <ns0:nvSpPr>
          <ns0:cNvPr id="22" name="Text 16"/>
          <ns0:cNvSpPr/>
          <ns0:nvPr/>
        </ns0:nvSpPr>
        <ns0:spPr>
          <ns1:xfrm>
            <ns1:off x="10972800" y="6400800"/>
            <ns1:ext cx="457200" cy="274320"/>
          </ns1:xfrm>
          <ns1:prstGeom prst="rect">
            <ns1:avLst/>
          </ns1:prstGeom>
          <ns1:noFill/>
          <ns1:ln/>
        </ns0:spPr>
        <ns0:txBody>
          <ns1:bodyPr wrap="square" rtlCol="0" anchor="ctr"/>
          <ns1:lstStyle/>
          <ns1:p>
            <ns1:pPr marL="0" indent="0" algn="r">
              <ns1:buNone/>
            </ns1:pPr>
            <ns1:r>
              <ns1:rPr lang="en-US" sz="900" dirty="0">
                <ns1:solidFill>
                  <ns1:srgbClr val="63755A"/>
                </ns1:solidFill>
                <ns1:latin typeface="Nunito" pitchFamily="34" charset="0"/>
                <ns1:ea typeface="Nunito" pitchFamily="34" charset="-122"/>
                <ns1:cs typeface="Nunito" pitchFamily="34" charset="-120"/>
              </ns1:rPr>
              <ns1:t>07</ns1:t>
            </ns1:r>
            <ns1:endParaRPr lang="en-US" sz="900" dirty="0"/>
          </ns1:p>
        </ns0:txBody>
      </ns0:sp>
    </ns0:spTree>
  </ns0:cSld>
  <ns0:clrMapOvr>
    <ns1:masterClrMapping/>
  </ns0:clrMapOvr>
</ns0:sld>
</file>

<file path=ppt/slides/slide12.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Shape 0"/>
          <ns0:cNvSpPr/>
          <ns0:nvPr/>
        </ns0:nvSpPr>
        <ns0:spPr>
          <ns1:xfrm>
            <ns1:off x="9966960" y="-1645920"/>
            <ns1:ext cx="3108960" cy="3108960"/>
          </ns1:xfrm>
          <ns1:prstGeom prst="ellipse">
            <ns1:avLst/>
          </ns1:prstGeom>
          <ns1:solidFill>
            <ns1:srgbClr val="EAF0E6">
              <ns1:alpha val="62000"/>
            </ns1:srgbClr>
          </ns1:solidFill>
          <ns1:ln/>
        </ns0:spPr>
        <ns0:txBody>
          <ns1:bodyPr/>
          <ns1:lstStyle/>
          <ns1:p>
            <ns1:endParaRPr lang="hr-HR"/>
          </ns1:p>
        </ns0:txBody>
      </ns0:sp>
      <ns0:sp>
        <ns0:nvSpPr>
          <ns0:cNvPr id="3" name="Shape 1"/>
          <ns0:cNvSpPr/>
          <ns0:nvPr/>
        </ns0:nvSpPr>
        <ns0:spPr>
          <ns1:xfrm>
            <ns1:off x="685800" y="608076"/>
            <ns1:ext cx="128016" cy="128016"/>
          </ns1:xfrm>
          <ns1:prstGeom prst="ellipse">
            <ns1:avLst/>
          </ns1:prstGeom>
          <ns1:solidFill>
            <ns1:srgbClr val="C2674A"/>
          </ns1:solidFill>
          <ns1:ln/>
        </ns0:spPr>
        <ns0:txBody>
          <ns1:bodyPr/>
          <ns1:lstStyle/>
          <ns1:p>
            <ns1:endParaRPr lang="hr-HR"/>
          </ns1:p>
        </ns0:txBody>
      </ns0:sp>
      <ns0:sp>
        <ns0:nvSpPr>
          <ns0:cNvPr id="4" name="Text 2"/>
          <ns0:cNvSpPr/>
          <ns0:nvPr/>
        </ns0:nvSpPr>
        <ns0:spPr>
          <ns1:xfrm>
            <ns1:off x="923544" y="512064"/>
            <ns1:ext cx="8229600" cy="320040"/>
          </ns1:xfrm>
          <ns1:prstGeom prst="rect">
            <ns1:avLst/>
          </ns1:prstGeom>
          <ns1:noFill/>
          <ns1:ln/>
        </ns0:spPr>
        <ns0:txBody>
          <ns1:bodyPr wrap="square" lIns="0" tIns="0" rIns="0" bIns="0" rtlCol="0" anchor="ctr"/>
          <ns1:lstStyle/>
          <ns1:p>
            <ns1:pPr marL="0" indent="0">
              <ns1:buNone/>
            </ns1:pPr>
            <ns1:r>
              <ns1:rPr lang="en-US" sz="1250" kern="0" spc="250" dirty="0">
                <ns1:solidFill>
                  <ns1:srgbClr val="C2674A"/>
                </ns1:solidFill>
                <ns1:latin typeface="Poppins Medium" pitchFamily="34" charset="0"/>
                <ns1:ea typeface="Poppins Medium" pitchFamily="34" charset="-122"/>
                <ns1:cs typeface="Poppins Medium" pitchFamily="34" charset="-120"/>
              </ns1:rPr>
              <ns1:t>MARKET OPPORTUNITY</ns1:t>
            </ns1:r>
            <ns1:endParaRPr lang="en-US" sz="1250" dirty="0"/>
          </ns1:p>
        </ns0:txBody>
      </ns0:sp>
      <ns0:sp>
        <ns0:nvSpPr>
          <ns0:cNvPr id="5" name="Text 3"/>
          <ns0:cNvSpPr/>
          <ns0:nvPr/>
        </ns0:nvSpPr>
        <ns0:spPr>
          <ns1:xfrm>
            <ns1:off x="685800" y="914400"/>
            <ns1:ext cx="10881360" cy="822960"/>
          </ns1:xfrm>
          <ns1:prstGeom prst="rect">
            <ns1:avLst/>
          </ns1:prstGeom>
          <ns1:noFill/>
          <ns1:ln/>
        </ns0:spPr>
        <ns0:txBody>
          <ns1:bodyPr wrap="square" lIns="0" tIns="0" rIns="0" bIns="0" rtlCol="0" anchor="t"/>
          <ns1:lstStyle/>
          <ns1:p>
            <ns1:pPr marL="0" indent="0">
              <ns1:buNone/>
            </ns1:pPr>
            <ns1:r>
              <ns1:rPr lang="en-US" sz="3100" b="1" dirty="0">
                <ns1:solidFill>
                  <ns1:srgbClr val="2E3A30"/>
                </ns1:solidFill>
                <ns1:latin typeface="Poppins" pitchFamily="34" charset="0"/>
                <ns1:ea typeface="Poppins" pitchFamily="34" charset="-122"/>
                <ns1:cs typeface="Poppins" pitchFamily="34" charset="-120"/>
              </ns1:rPr>
              <ns1:t>A growing category of parenting apps</ns1:t>
            </ns1:r>
            <ns1:endParaRPr lang="en-US" sz="3100" dirty="0"/>
          </ns1:p>
        </ns0:txBody>
      </ns0:sp>
      <ns0:sp>
        <ns0:nvSpPr>
          <ns0:cNvPr id="6" name="Shape 4"/>
          <ns0:cNvSpPr/>
          <ns0:nvPr/>
        </ns0:nvSpPr>
        <ns0:spPr>
          <ns1:xfrm>
            <ns1:off x="1028700" y="1808328"/>
            <ns1:ext cx="4434840" cy="4434840"/>
          </ns1:xfrm>
          <ns1:prstGeom prst="ellipse">
            <ns1:avLst/>
          </ns1:prstGeom>
          <ns1:solidFill>
            <ns1:srgbClr val="DFE7DA"/>
          </ns1:solidFill>
          <ns1:ln/>
        </ns0:spPr>
        <ns0:txBody>
          <ns1:bodyPr/>
          <ns1:lstStyle/>
          <ns1:p>
            <ns1:endParaRPr lang="hr-HR"/>
          </ns1:p>
        </ns0:txBody>
      </ns0:sp>
      <ns0:sp>
        <ns0:nvSpPr>
          <ns0:cNvPr id="7" name="Shape 5"/>
          <ns0:cNvSpPr/>
          <ns0:nvPr/>
        </ns0:nvSpPr>
        <ns0:spPr>
          <ns1:xfrm>
            <ns1:off x="1668780" y="2448408"/>
            <ns1:ext cx="3154680" cy="3154680"/>
          </ns1:xfrm>
          <ns1:prstGeom prst="ellipse">
            <ns1:avLst/>
          </ns1:prstGeom>
          <ns1:solidFill>
            <ns1:srgbClr val="A8C0A6"/>
          </ns1:solidFill>
          <ns1:ln/>
        </ns0:spPr>
        <ns0:txBody>
          <ns1:bodyPr/>
          <ns1:lstStyle/>
          <ns1:p>
            <ns1:endParaRPr lang="hr-HR"/>
          </ns1:p>
        </ns0:txBody>
      </ns0:sp>
      <ns0:sp>
        <ns0:nvSpPr>
          <ns0:cNvPr id="8" name="Shape 6"/>
          <ns0:cNvSpPr/>
          <ns0:nvPr/>
        </ns0:nvSpPr>
        <ns0:spPr>
          <ns1:xfrm>
            <ns1:off x="2295144" y="3074772"/>
            <ns1:ext cx="1901952" cy="1901952"/>
          </ns1:xfrm>
          <ns1:prstGeom prst="ellipse">
            <ns1:avLst/>
          </ns1:prstGeom>
          <ns1:solidFill>
            <ns1:srgbClr val="C2674A"/>
          </ns1:solidFill>
          <ns1:ln/>
        </ns0:spPr>
        <ns0:txBody>
          <ns1:bodyPr/>
          <ns1:lstStyle/>
          <ns1:p>
            <ns1:endParaRPr lang="hr-HR"/>
          </ns1:p>
        </ns0:txBody>
      </ns0:sp>
      <ns0:sp>
        <ns0:nvSpPr>
          <ns0:cNvPr id="9" name="Text 7"/>
          <ns0:cNvSpPr/>
          <ns0:nvPr/>
        </ns0:nvSpPr>
        <ns0:spPr>
          <ns1:xfrm>
            <ns1:off x="1143000" y="2128764"/>
            <ns1:ext cx="4206240" cy="310896"/>
          </ns1:xfrm>
          <ns1:prstGeom prst="rect">
            <ns1:avLst/>
          </ns1:prstGeom>
          <ns1:noFill/>
          <ns1:ln/>
        </ns0:spPr>
        <ns0:txBody>
          <ns1:bodyPr wrap="square" lIns="0" tIns="0" rIns="0" bIns="0" rtlCol="0" anchor="ctr"/>
          <ns1:lstStyle/>
          <ns1:p>
            <ns1:pPr marL="0" indent="0" algn="ctr">
              <ns1:buNone/>
            </ns1:pPr>
            <ns1:r>
              <ns1:rPr lang="en-US" sz="1350" b="1" dirty="0">
                <ns1:solidFill>
                  <ns1:srgbClr val="2E3A30"/>
                </ns1:solidFill>
                <ns1:latin typeface="Poppins" pitchFamily="34" charset="0"/>
                <ns1:ea typeface="Poppins" pitchFamily="34" charset="-122"/>
                <ns1:cs typeface="Poppins" pitchFamily="34" charset="-120"/>
              </ns1:rPr>
              <ns1:t>TAM   ~94M households · DACH + English, 2–17</ns1:t>
            </ns1:r>
            <ns1:endParaRPr lang="en-US" sz="1350" dirty="0"/>
          </ns1:p>
        </ns0:txBody>
      </ns0:sp>
      <ns0:sp>
        <ns0:nvSpPr>
          <ns0:cNvPr id="10" name="Text 8"/>
          <ns0:cNvSpPr/>
          <ns0:nvPr/>
        </ns0:nvSpPr>
        <ns0:spPr>
          <ns1:xfrm>
            <ns1:off x="1691640" y="2720739"/>
            <ns1:ext cx="3108960" cy="292608"/>
          </ns1:xfrm>
          <ns1:prstGeom prst="rect">
            <ns1:avLst/>
          </ns1:prstGeom>
          <ns1:noFill/>
          <ns1:ln/>
        </ns0:spPr>
        <ns0:txBody>
          <ns1:bodyPr wrap="square" lIns="0" tIns="0" rIns="0" bIns="0" rtlCol="0" anchor="ctr"/>
          <ns1:lstStyle/>
          <ns1:p>
            <ns1:pPr marL="0" indent="0" algn="ctr">
              <ns1:buNone/>
            </ns1:pPr>
            <ns1:r>
              <ns1:rPr lang="en-US" sz="1250" b="1" dirty="0">
                <ns1:solidFill>
                  <ns1:srgbClr val="2E3A30"/>
                </ns1:solidFill>
                <ns1:latin typeface="Poppins" pitchFamily="34" charset="0"/>
                <ns1:ea typeface="Poppins" pitchFamily="34" charset="-122"/>
                <ns1:cs typeface="Poppins" pitchFamily="34" charset="-120"/>
              </ns1:rPr>
              <ns1:t>SAM   ~1.8M households · Croatia &amp; region, ages 2–17</ns1:t>
            </ns1:r>
            <ns1:endParaRPr lang="en-US" sz="1250" dirty="0"/>
          </ns1:p>
        </ns0:txBody>
      </ns0:sp>
      <ns0:sp>
        <ns0:nvSpPr>
          <ns0:cNvPr id="11" name="Text 9"/>
          <ns0:cNvSpPr/>
          <ns0:nvPr/>
        </ns0:nvSpPr>
        <ns0:spPr>
          <ns1:xfrm>
            <ns1:off x="2295144" y="3605124"/>
            <ns1:ext cx="1901952" cy="365760"/>
          </ns1:xfrm>
          <ns1:prstGeom prst="rect">
            <ns1:avLst/>
          </ns1:prstGeom>
          <ns1:noFill/>
          <ns1:ln/>
        </ns0:spPr>
        <ns0:txBody>
          <ns1:bodyPr wrap="square" lIns="0" tIns="0" rIns="0" bIns="0" rtlCol="0" anchor="ctr"/>
          <ns1:lstStyle/>
          <ns1:p>
            <ns1:pPr marL="0" indent="0" algn="ctr">
              <ns1:buNone/>
            </ns1:pPr>
            <ns1:r>
              <ns1:rPr lang="en-US" sz="1700" b="1" dirty="0">
                <ns1:solidFill>
                  <ns1:srgbClr val="FFFFFF"/>
                </ns1:solidFill>
                <ns1:latin typeface="Poppins" pitchFamily="34" charset="0"/>
                <ns1:ea typeface="Poppins" pitchFamily="34" charset="-122"/>
                <ns1:cs typeface="Poppins" pitchFamily="34" charset="-120"/>
              </ns1:rPr>
              <ns1:t>STARTING POINT</ns1:t>
            </ns1:r>
            <ns1:endParaRPr lang="en-US" sz="1700" dirty="0"/>
          </ns1:p>
        </ns0:txBody>
      </ns0:sp>
      <ns0:sp>
        <ns0:nvSpPr>
          <ns0:cNvPr id="12" name="Text 10"/>
          <ns0:cNvSpPr/>
          <ns0:nvPr/>
        </ns0:nvSpPr>
        <ns0:spPr>
          <ns1:xfrm>
            <ns1:off x="2340864" y="3970884"/>
            <ns1:ext cx="1810512" cy="640080"/>
          </ns1:xfrm>
          <ns1:prstGeom prst="rect">
            <ns1:avLst/>
          </ns1:prstGeom>
          <ns1:noFill/>
          <ns1:ln/>
        </ns0:spPr>
        <ns0:txBody>
          <ns1:bodyPr wrap="square" lIns="0" tIns="0" rIns="0" bIns="0" rtlCol="0" anchor="t"/>
          <ns1:lstStyle/>
          <ns1:p>
            <ns1:pPr marL="0" indent="0" algn="ctr">
              <ns1:lnSpc>
                <ns1:spcPts val="1200"/>
              </ns1:lnSpc>
              <ns1:buNone/>
            </ns1:pPr>
            <ns1:r>
              <ns1:rPr lang="en-US" sz="950" b="1" dirty="0">
                <ns1:solidFill>
                  <ns1:srgbClr val="FBEEE8"/>
                </ns1:solidFill>
                <ns1:latin typeface="Poppins" pitchFamily="34" charset="0"/>
                <ns1:ea typeface="Poppins" pitchFamily="34" charset="-122"/>
                <ns1:cs typeface="Poppins" pitchFamily="34" charset="-120"/>
              </ns1:rPr>
              <ns1:t>~140,000 Croatian households, children 3–7</ns1:t>
            </ns1:r>
            <ns1:endParaRPr lang="en-US" sz="950" dirty="0"/>
          </ns1:p>
        </ns0:txBody>
      </ns0:sp>
      <ns0:sp>
        <ns0:nvSpPr>
          <ns0:cNvPr id="13" name="Shape 11"/>
          <ns0:cNvSpPr/>
          <ns0:nvPr/>
        </ns0:nvSpPr>
        <ns0:spPr>
          <ns1:xfrm>
            <ns1:off x="6730779" y="2071317"/>
            <ns1:ext cx="3867912" cy="1170432"/>
          </ns1:xfrm>
          <ns1:prstGeom prst="roundRect">
            <ns1:avLst>
              <ns1:gd name="adj" fmla="val 937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4" name="Text 12"/>
          <ns0:cNvSpPr/>
          <ns0:nvPr/>
        </ns0:nvSpPr>
        <ns0:spPr>
          <ns1:xfrm>
            <ns1:off x="7078251" y="2217621"/>
            <ns1:ext cx="3227832" cy="566928"/>
          </ns1:xfrm>
          <ns1:prstGeom prst="rect">
            <ns1:avLst/>
          </ns1:prstGeom>
          <ns1:noFill/>
          <ns1:ln/>
        </ns0:spPr>
        <ns0:txBody>
          <ns1:bodyPr wrap="square" lIns="0" tIns="0" rIns="0" bIns="0" rtlCol="0" anchor="ctr"/>
          <ns1:lstStyle/>
          <ns1:p>
            <ns1:pPr marL="0" indent="0">
              <ns1:buNone/>
            </ns1:pPr>
            <ns1:r>
              <ns1:rPr lang="en-US" sz="3000" b="1" dirty="0">
                <ns1:solidFill>
                  <ns1:srgbClr val="C2674A"/>
                </ns1:solidFill>
                <ns1:latin typeface="Poppins" pitchFamily="34" charset="0"/>
                <ns1:ea typeface="Poppins" pitchFamily="34" charset="-122"/>
                <ns1:cs typeface="Poppins" pitchFamily="34" charset="-120"/>
              </ns1:rPr>
              <ns1:t>≈ $1.8B</ns1:t>
            </ns1:r>
            <ns1:endParaRPr lang="en-US" sz="3000" dirty="0"/>
          </ns1:p>
        </ns0:txBody>
      </ns0:sp>
      <ns0:sp>
        <ns0:nvSpPr>
          <ns0:cNvPr id="15" name="Text 13"/>
          <ns0:cNvSpPr/>
          <ns0:nvPr/>
        </ns0:nvSpPr>
        <ns0:spPr>
          <ns1:xfrm>
            <ns1:off x="7078251" y="2784549"/>
            <ns1:ext cx="3227832" cy="365760"/>
          </ns1:xfrm>
          <ns1:prstGeom prst="rect">
            <ns1:avLst/>
          </ns1:prstGeom>
          <ns1:noFill/>
          <ns1:ln/>
        </ns0:spPr>
        <ns0:txBody>
          <ns1:bodyPr wrap="square" lIns="0" tIns="0" rIns="0" bIns="0" rtlCol="0" anchor="ctr"/>
          <ns1:lstStyle/>
          <ns1:p>
            <ns1:pPr marL="0" indent="0">
              <ns1:lnSpc>
                <ns1:spcPts val="1300"/>
              </ns1:lnSpc>
              <ns1:buNone/>
            </ns1:pPr>
            <ns1:r>
              <ns1:rPr lang="en-US" sz="1050" b="1" dirty="0">
                <ns1:solidFill>
                  <ns1:srgbClr val="2E3A30"/>
                </ns1:solidFill>
                <ns1:latin typeface="Poppins" pitchFamily="34" charset="0"/>
                <ns1:ea typeface="Poppins" pitchFamily="34" charset="-122"/>
                <ns1:cs typeface="Poppins" pitchFamily="34" charset="-120"/>
              </ns1:rPr>
              <ns1:t>Global market today  </ns1:t>
            </ns1:r>
            <ns1:r>
              <ns1:rPr lang="en-US" sz="1050" dirty="0">
                <ns1:solidFill>
                  <ns1:srgbClr val="6E7A6C"/>
                </ns1:solidFill>
                <ns1:latin typeface="Poppins" pitchFamily="34" charset="0"/>
                <ns1:ea typeface="Poppins" pitchFamily="34" charset="-122"/>
                <ns1:cs typeface="Poppins" pitchFamily="34" charset="-120"/>
              </ns1:rPr>
              <ns1:t>parenting apps, 2025.</ns1:t>
            </ns1:r>
            <ns1:endParaRPr lang="en-US" sz="1050" dirty="0"/>
          </ns1:p>
        </ns0:txBody>
      </ns0:sp>
      <ns0:sp>
        <ns0:nvSpPr>
          <ns0:cNvPr id="16" name="Shape 14"/>
          <ns0:cNvSpPr/>
          <ns0:nvPr/>
        </ns0:nvSpPr>
        <ns0:spPr>
          <ns1:xfrm>
            <ns1:off x="6730779" y="3415485"/>
            <ns1:ext cx="3867912" cy="1170432"/>
          </ns1:xfrm>
          <ns1:prstGeom prst="roundRect">
            <ns1:avLst>
              <ns1:gd name="adj" fmla="val 9375"/>
            </ns1:avLst>
          </ns1:prstGeom>
          <ns1:solidFill>
            <ns1:srgbClr val="FFFFFF"/>
          </ns1:solidFill>
          <ns1:ln/>
          <ns1:effectLst>
            <ns1:outerShdw blurRad="152400" dist="50800" dir="5400000" algn="bl" rotWithShape="0">
              <ns1:srgbClr val="5A6B57">
                <ns1:alpha val="13000"/>
              </ns1:srgbClr>
            </ns1:outerShdw>
          </ns1:effectLst>
        </ns0:spPr>
        <ns0:txBody>
          <ns1:bodyPr/>
          <ns1:lstStyle/>
          <ns1:p>
            <ns1:endParaRPr lang="hr-HR"/>
          </ns1:p>
        </ns0:txBody>
      </ns0:sp>
      <ns0:sp>
        <ns0:nvSpPr>
          <ns0:cNvPr id="17" name="Text 15"/>
          <ns0:cNvSpPr/>
          <ns0:nvPr/>
        </ns0:nvSpPr>
        <ns0:spPr>
          <ns1:xfrm>
            <ns1:off x="7078251" y="3561789"/>
            <ns1:ext cx="3227832" cy="566928"/>
          </ns1:xfrm>
          <ns1:prstGeom prst="rect">
            <ns1:avLst/>
          </ns1:prstGeom>
          <ns1:noFill/>
          <ns1:ln/>
        </ns0:spPr>
        <ns0:txBody>
          <ns1:bodyPr wrap="square" lIns="0" tIns="0" rIns="0" bIns="0" rtlCol="0" anchor="ctr"/>
          <ns1:lstStyle/>
          <ns1:p>
            <ns1:pPr marL="0" indent="0">
              <ns1:buNone/>
            </ns1:pPr>
            <ns1:r>
              <ns1:rPr lang="en-US" sz="3000" b="1" dirty="0">
                <ns1:solidFill>
                  <ns1:srgbClr val="5F8465"/>
                </ns1:solidFill>
                <ns1:latin typeface="Poppins" pitchFamily="34" charset="0"/>
                <ns1:ea typeface="Poppins" pitchFamily="34" charset="-122"/>
                <ns1:cs typeface="Poppins" pitchFamily="34" charset="-120"/>
              </ns1:rPr>
              <ns1:t>≈ $5–6B</ns1:t>
            </ns1:r>
            <ns1:endParaRPr lang="en-US" sz="3000" dirty="0"/>
          </ns1:p>
        </ns0:txBody>
      </ns0:sp>
      <ns0:sp>
        <ns0:nvSpPr>
          <ns0:cNvPr id="18" name="Text 16"/>
          <ns0:cNvSpPr/>
          <ns0:nvPr/>
        </ns0:nvSpPr>
        <ns0:spPr>
          <ns1:xfrm>
            <ns1:off x="7078251" y="4128717"/>
            <ns1:ext cx="3227832" cy="365760"/>
          </ns1:xfrm>
          <ns1:prstGeom prst="rect">
            <ns1:avLst/>
          </ns1:prstGeom>
          <ns1:noFill/>
          <ns1:ln/>
        </ns0:spPr>
        <ns0:txBody>
          <ns1:bodyPr wrap="square" lIns="0" tIns="0" rIns="0" bIns="0" rtlCol="0" anchor="ctr"/>
          <ns1:lstStyle/>
          <ns1:p>
            <ns1:pPr marL="0" indent="0">
              <ns1:lnSpc>
                <ns1:spcPts val="1300"/>
              </ns1:lnSpc>
              <ns1:buNone/>
            </ns1:pPr>
            <ns1:r>
              <ns1:rPr lang="en-US" sz="1050" b="1" dirty="0">
                <ns1:solidFill>
                  <ns1:srgbClr val="2E3A30"/>
                </ns1:solidFill>
                <ns1:latin typeface="Poppins" pitchFamily="34" charset="0"/>
                <ns1:ea typeface="Poppins" pitchFamily="34" charset="-122"/>
                <ns1:cs typeface="Poppins" pitchFamily="34" charset="-120"/>
              </ns1:rPr>
              <ns1:t>2035 projection  </ns1:t>
            </ns1:r>
            <ns1:r>
              <ns1:rPr lang="en-US" sz="1050" dirty="0">
                <ns1:solidFill>
                  <ns1:srgbClr val="6E7A6C"/>
                </ns1:solidFill>
                <ns1:latin typeface="Poppins" pitchFamily="34" charset="0"/>
                <ns1:ea typeface="Poppins" pitchFamily="34" charset="-122"/>
                <ns1:cs typeface="Poppins" pitchFamily="34" charset="-120"/>
              </ns1:rPr>
              <ns1:t>CAGR ~11–12% (multiple sources)</ns1:t>
            </ns1:r>
            <ns1:endParaRPr lang="en-US" sz="1050" dirty="0"/>
          </ns1:p>
        </ns0:txBody>
      </ns0:sp>
      <ns0:sp>
        <ns0:nvSpPr>
          <ns0:cNvPr id="19" name="Shape 17"/>
          <ns0:cNvSpPr/>
          <ns0:nvPr/>
        </ns0:nvSpPr>
        <ns0:spPr>
          <ns1:xfrm>
            <ns1:off x="6730779" y="4759653"/>
            <ns1:ext cx="3867912" cy="1170432"/>
          </ns1:xfrm>
          <ns1:prstGeom prst="roundRect">
            <ns1:avLst>
              <ns1:gd name="adj" fmla="val 9375"/>
            </ns1:avLst>
          </ns1:prstGeom>
          <ns1:solidFill>
            <ns1:srgbClr val="EAF0E6"/>
          </ns1:solidFill>
          <ns1:ln/>
        </ns0:spPr>
        <ns0:txBody>
          <ns1:bodyPr/>
          <ns1:lstStyle/>
          <ns1:p>
            <ns1:endParaRPr lang="hr-HR"/>
          </ns1:p>
        </ns0:txBody>
      </ns0:sp>
      <ns0:sp>
        <ns0:nvSpPr>
          <ns0:cNvPr id="20" name="Text 18"/>
          <ns0:cNvSpPr/>
          <ns0:nvPr/>
        </ns0:nvSpPr>
        <ns0:spPr>
          <ns1:xfrm>
            <ns1:off x="7078251" y="4905957"/>
            <ns1:ext cx="3227832" cy="502920"/>
          </ns1:xfrm>
          <ns1:prstGeom prst="rect">
            <ns1:avLst/>
          </ns1:prstGeom>
          <ns1:noFill/>
          <ns1:ln/>
        </ns0:spPr>
        <ns0:txBody>
          <ns1:bodyPr wrap="square" lIns="0" tIns="0" rIns="0" bIns="0" rtlCol="0" anchor="ctr"/>
          <ns1:lstStyle/>
          <ns1:p>
            <ns1:pPr marL="0" indent="0">
              <ns1:buNone/>
            </ns1:pPr>
            <ns1:r>
              <ns1:rPr lang="en-US" sz="3000" b="1" dirty="0">
                <ns1:solidFill>
                  <ns1:srgbClr val="C2674A"/>
                </ns1:solidFill>
                <ns1:latin typeface="Poppins" pitchFamily="34" charset="0"/>
                <ns1:ea typeface="Poppins" pitchFamily="34" charset="-122"/>
                <ns1:cs typeface="Poppins" pitchFamily="34" charset="-120"/>
              </ns1:rPr>
              <ns1:t>≈ 1%</ns1:t>
            </ns1:r>
            <ns1:endParaRPr lang="en-US" sz="2400" dirty="0"/>
          </ns1:p>
        </ns0:txBody>
      </ns0:sp>
      <ns0:sp>
        <ns0:nvSpPr>
          <ns0:cNvPr id="21" name="Text 19"/>
          <ns0:cNvSpPr/>
          <ns0:nvPr/>
        </ns0:nvSpPr>
        <ns0:spPr>
          <ns1:xfrm>
            <ns1:off x="7078251" y="5418021"/>
            <ns1:ext cx="3227832" cy="411480"/>
          </ns1:xfrm>
          <ns1:prstGeom prst="rect">
            <ns1:avLst/>
          </ns1:prstGeom>
          <ns1:noFill/>
          <ns1:ln/>
        </ns0:spPr>
        <ns0:txBody>
          <ns1:bodyPr wrap="square" lIns="0" tIns="0" rIns="0" bIns="0" rtlCol="0" anchor="ctr"/>
          <ns1:lstStyle/>
          <ns1:p>
            <ns1:pPr marL="0" indent="0">
              <ns1:lnSpc>
                <ns1:spcPts val="1300"/>
              </ns1:lnSpc>
              <ns1:buNone/>
            </ns1:pPr>
            <ns1:r>
              <ns1:rPr lang="hr-HR" sz="1050" b="1" dirty="0">
                <ns1:solidFill>
                  <ns1:srgbClr val="2E3A30"/>
                </ns1:solidFill>
                <ns1:latin typeface="Poppins" pitchFamily="34" charset="0"/>
                <ns1:ea typeface="Poppins" pitchFamily="34" charset="-122"/>
                <ns1:cs typeface="Poppins" pitchFamily="34" charset="-120"/>
              </ns1:rPr>
              <ns1:t>Harmonia’s share of global market  </ns1:t>
            </ns1:r>
          </ns1:p>
          <ns1:p>
            <ns1:pPr marL="0" indent="0">
              <ns1:lnSpc>
                <ns1:spcPts val="1300"/>
              </ns1:lnSpc>
              <ns1:buNone/>
            </ns1:pPr>
            <ns1:r>
              <ns1:rPr lang="en-US" sz="1050" dirty="0">
                <ns1:solidFill>
                  <ns1:srgbClr val="6E7A6C"/>
                </ns1:solidFill>
                <ns1:latin typeface="Poppins" pitchFamily="34" charset="0"/>
                <ns1:ea typeface="Poppins" pitchFamily="34" charset="-122"/>
                <ns1:cs typeface="Poppins" pitchFamily="34" charset="-120"/>
              </ns1:rPr>
              <ns1:t>€52.7M revenue in 2035 (≈$57M)</ns1:t>
            </ns1:r>
            <ns1:endParaRPr lang="en-US" sz="1050" dirty="0"/>
          </ns1:p>
        </ns0:txBody>
      </ns0:sp>
      <ns0:sp>
        <ns0:nvSpPr>
          <ns0:cNvPr id="22" name="Text 20"/>
          <ns0:cNvSpPr/>
          <ns0:nvPr/>
        </ns0:nvSpPr>
        <ns0:spPr>
          <ns1:xfrm>
            <ns1:off x="685800" y="6400800"/>
            <ns1:ext cx="10424160" cy="384048"/>
          </ns1:xfrm>
          <ns1:prstGeom prst="rect">
            <ns1:avLst/>
          </ns1:prstGeom>
          <ns1:noFill/>
          <ns1:ln/>
        </ns0:spPr>
        <ns0:txBody>
          <ns1:bodyPr wrap="square" lIns="0" tIns="0" rIns="0" bIns="0" rtlCol="0" anchor="ctr"/>
          <ns1:lstStyle/>
          <ns1:p>
            <ns1:pPr marL="0" indent="0">
              <ns1:lnSpc>
                <ns1:spcPts val="1100"/>
              </ns1:lnSpc>
              <ns1:buNone/>
            </ns1:pPr>
            <ns1:r>
              <ns1:rPr lang="en-US" sz="850" dirty="0">
                <ns1:solidFill>
                  <ns1:srgbClr val="6E7A6C"/>
                </ns1:solidFill>
                <ns1:latin typeface="Poppins" pitchFamily="34" charset="0"/>
                <ns1:ea typeface="Poppins" pitchFamily="34" charset="-122"/>
                <ns1:cs typeface="Poppins" pitchFamily="34" charset="-120"/>
              </ns1:rPr>
              <ns1:t>Starting point: ~140,000 Croatian households with a child aged 3–7 (Croatian Bureau of Statistics, live births 2019–2023). Expansion: ~1.8M households in Croatia &amp; the region; ~11M in DACH; 83M+ English-speaking. Bottom-up funnel (S2): ~342,000 premium subscribers · ~2.1M total users · €52.7M revenue in 2035. Market share: €52.7M ÷ $5.5B ≈ 1%. Break-even: ~4,830 paying users at €8.99 (covers 2028 costs), or ~3.5% of the starting point.</ns1:t>
            </ns1:r>
            <ns1:endParaRPr lang="en-US" sz="850" dirty="0"/>
          </ns1:p>
        </ns0:txBody>
      </ns0:sp>
      <ns0:sp>
        <ns0:nvSpPr>
          <ns0:cNvPr id="23" name="Text 21"/>
          <ns0:cNvSpPr/>
          <ns0:nvPr/>
        </ns0:nvSpPr>
        <ns0:spPr>
          <ns1:xfrm>
            <ns1:off x="11140135" y="6309360"/>
            <ns1:ext cx="502920" cy="320040"/>
          </ns1:xfrm>
          <ns1:prstGeom prst="rect">
            <ns1:avLst/>
          </ns1:prstGeom>
          <ns1:noFill/>
          <ns1:ln/>
        </ns0:spPr>
        <ns0:txBody>
          <ns1:bodyPr wrap="square" lIns="0" tIns="0" rIns="0" bIns="0" rtlCol="0" anchor="ctr"/>
          <ns1:lstStyle/>
          <ns1:p>
            <ns1:pPr marL="0" indent="0" algn="r">
              <ns1:buNone/>
            </ns1:pPr>
            <ns1:r>
              <ns1:rPr lang="en-US" sz="1000" dirty="0">
                <ns1:solidFill>
                  <ns1:srgbClr val="6E7A6C"/>
                </ns1:solidFill>
                <ns1:latin typeface="Poppins Medium" pitchFamily="34" charset="0"/>
                <ns1:ea typeface="Poppins Medium" pitchFamily="34" charset="-122"/>
                <ns1:cs typeface="Poppins Medium" pitchFamily="34" charset="-120"/>
              </ns1:rPr>
              <ns1:t>08</ns1:t>
            </ns1:r>
            <ns1:endParaRPr lang="en-US" sz="1000" dirty="0"/>
          </ns1:p>
        </ns0:txBody>
      </ns0:sp>
      <ns0:pic>
        <ns0:nvPicPr>
          <ns0:cNvPr id="24" name="Image 0" descr="assets/mark_sage.png"/>
          <ns0:cNvPicPr>
            <ns1:picLocks noChangeAspect="1"/>
          </ns0:cNvPicPr>
          <ns0:nvPr/>
        </ns0:nvPicPr>
        <ns0:blipFill>
          <ns1:blip ns2:embed="rId3">
            <ns1:alphaModFix amt="82000"/>
          </ns1:blip>
          <ns1:stretch>
            <ns1:fillRect/>
          </ns1:stretch>
        </ns0:blipFill>
        <ns0:spPr>
          <ns1:xfrm>
            <ns1:off x="11624767" y="6272784"/>
            <ns1:ext cx="292608" cy="292608"/>
          </ns1:xfrm>
          <ns1:prstGeom prst="rect">
            <ns1:avLst/>
          </ns1:prstGeom>
        </ns0:spPr>
      </ns0:pic>
    </ns0:spTree>
  </ns0:cSld>
  <ns0:clrMapOvr>
    <ns1:masterClrMapping/>
  </ns0:clrMapOvr>
</ns0:sld>
</file>

<file path=ppt/slides/slide13.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Text 0"/>
          <ns0:cNvSpPr/>
          <ns0:nvPr/>
        </ns0:nvSpPr>
        <ns0:spPr>
          <ns1:xfrm>
            <ns1:off x="822960" y="481056"/>
            <ns1:ext cx="5486400" cy="274320"/>
          </ns1:xfrm>
          <ns1:prstGeom prst="rect">
            <ns1:avLst/>
          </ns1:prstGeom>
          <ns1:noFill/>
          <ns1:ln/>
        </ns0:spPr>
        <ns0:txBody>
          <ns1:bodyPr wrap="square" rtlCol="0" anchor="ctr"/>
          <ns1:lstStyle/>
          <ns1:p>
            <ns1:pPr marL="0" indent="0" algn="l">
              <ns1:buNone/>
            </ns1:pPr>
            <ns1:r>
              <ns1:rPr lang="en-US" sz="1200" b="1" kern="0" spc="300" dirty="0">
                <ns1:solidFill>
                  <ns1:srgbClr val="C68468"/>
                </ns1:solidFill>
                <ns1:latin typeface="Nunito" pitchFamily="34" charset="0"/>
                <ns1:ea typeface="Nunito" pitchFamily="34" charset="-122"/>
                <ns1:cs typeface="Nunito" pitchFamily="34" charset="-120"/>
              </ns1:rPr>
              <ns1:t>GO-TO-MARKET</ns1:t>
            </ns1:r>
            <ns1:endParaRPr lang="en-US" sz="1200" dirty="0"/>
          </ns1:p>
        </ns0:txBody>
      </ns0:sp>
      <ns0:sp>
        <ns0:nvSpPr>
          <ns0:cNvPr id="3" name="Text 1"/>
          <ns0:cNvSpPr/>
          <ns0:nvPr/>
        </ns0:nvSpPr>
        <ns0:spPr>
          <ns1:xfrm>
            <ns1:off x="752750" y="1223508"/>
            <ns1:ext cx="10515600" cy="731520"/>
          </ns1:xfrm>
          <ns1:prstGeom prst="rect">
            <ns1:avLst/>
          </ns1:prstGeom>
          <ns1:noFill/>
          <ns1:ln/>
        </ns0:spPr>
        <ns0:txBody>
          <ns1:bodyPr wrap="square" rtlCol="0" anchor="ctr"/>
          <ns1:lstStyle/>
          <ns1:p>
            <ns1:pPr marL="0" indent="0">
              <ns1:buNone/>
            </ns1:pPr>
            <ns1:r>
              <ns1:rPr lang="hr-HR" sz="3000" b="1" dirty="0">
                <ns1:solidFill>
                  <ns1:srgbClr val="2F3D2B"/>
                </ns1:solidFill>
                <ns1:latin typeface="Nunito" pitchFamily="34" charset="0"/>
              </ns1:rPr>
              <ns1:t>We're building audience and trust ahead of the app</ns1:t>
            </ns1:r>
            <ns1:endParaRPr lang="en-US" sz="3000" dirty="0"/>
          </ns1:p>
        </ns0:txBody>
      </ns0:sp>
      <ns0:sp>
        <ns0:nvSpPr>
          <ns0:cNvPr id="4" name="Shape 2"/>
          <ns0:cNvSpPr/>
          <ns0:nvPr/>
        </ns0:nvSpPr>
        <ns0:spPr>
          <ns1:xfrm>
            <ns1:off x="822960" y="2331719"/>
            <ns1:ext cx="3383280" cy="2671635"/>
          </ns1:xfrm>
          <ns1:prstGeom prst="roundRect">
            <ns1:avLst>
              <ns1:gd name="adj" fmla="val 5600"/>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5" name="Shape 3"/>
          <ns0:cNvSpPr/>
          <ns0:nvPr/>
        </ns0:nvSpPr>
        <ns0:spPr>
          <ns1:xfrm>
            <ns1:off x="1115568" y="2765064"/>
            <ns1:ext cx="731520" cy="731520"/>
          </ns1:xfrm>
          <ns1:prstGeom prst="ellipse">
            <ns1:avLst/>
          </ns1:prstGeom>
          <ns1:solidFill>
            <ns1:srgbClr val="9ABEA3"/>
          </ns1:solidFill>
          <ns1:ln/>
        </ns0:spPr>
        <ns0:txBody>
          <ns1:bodyPr/>
          <ns1:lstStyle/>
          <ns1:p>
            <ns1:endParaRPr lang="hr-HR"/>
          </ns1:p>
        </ns0:txBody>
      </ns0:sp>
      <ns0:sp>
        <ns0:nvSpPr>
          <ns0:cNvPr id="6" name="Text 4"/>
          <ns0:cNvSpPr/>
          <ns0:nvPr/>
        </ns0:nvSpPr>
        <ns0:spPr>
          <ns1:xfrm>
            <ns1:off x="1115568" y="2765064"/>
            <ns1:ext cx="731520" cy="731520"/>
          </ns1:xfrm>
          <ns1:prstGeom prst="rect">
            <ns1:avLst/>
          </ns1:prstGeom>
          <ns1:noFill/>
          <ns1:ln/>
        </ns0:spPr>
        <ns0:txBody>
          <ns1:bodyPr wrap="square" rtlCol="0" anchor="ctr"/>
          <ns1:lstStyle/>
          <ns1:p>
            <ns1:pPr marL="0" indent="0" algn="ctr">
              <ns1:buNone/>
            </ns1:pPr>
            <ns1:r>
              <ns1:rPr lang="en-US" sz="2400" b="1" dirty="0">
                <ns1:solidFill>
                  <ns1:srgbClr val="2F3D2B"/>
                </ns1:solidFill>
                <ns1:latin typeface="Nunito" pitchFamily="34" charset="0"/>
                <ns1:ea typeface="Nunito" pitchFamily="34" charset="-122"/>
                <ns1:cs typeface="Nunito" pitchFamily="34" charset="-120"/>
              </ns1:rPr>
              <ns1:t>1</ns1:t>
            </ns1:r>
            <ns1:endParaRPr lang="en-US" sz="2400" dirty="0"/>
          </ns1:p>
        </ns0:txBody>
      </ns0:sp>
      <ns0:sp>
        <ns0:nvSpPr>
          <ns0:cNvPr id="7" name="Text 5"/>
          <ns0:cNvSpPr/>
          <ns0:nvPr/>
        </ns0:nvSpPr>
        <ns0:spPr>
          <ns1:xfrm>
            <ns1:off x="2022176" y="2621843"/>
            <ns1:ext cx="2011680" cy="320040"/>
          </ns1:xfrm>
          <ns1:prstGeom prst="rect">
            <ns1:avLst/>
          </ns1:prstGeom>
          <ns1:noFill/>
          <ns1:ln/>
        </ns0:spPr>
        <ns0:txBody>
          <ns1:bodyPr wrap="square" rtlCol="0" anchor="ctr"/>
          <ns1:lstStyle/>
          <ns1:p>
            <ns1:pPr marL="0" indent="0">
              <ns1:buNone/>
            </ns1:pPr>
            <ns1:r>
              <ns1:rPr lang="en-US" sz="1100" b="1" kern="0" spc="100" dirty="0">
                <ns1:solidFill>
                  <ns1:srgbClr val="C68468"/>
                </ns1:solidFill>
                <ns1:latin typeface="Nunito" pitchFamily="34" charset="0"/>
                <ns1:ea typeface="Nunito" pitchFamily="34" charset="-122"/>
                <ns1:cs typeface="Nunito" pitchFamily="34" charset="-120"/>
              </ns1:rPr>
              <ns1:t>PHASE 1</ns1:t>
            </ns1:r>
            <ns1:endParaRPr lang="en-US" sz="1100" dirty="0"/>
          </ns1:p>
        </ns0:txBody>
      </ns0:sp>
      <ns0:sp>
        <ns0:nvSpPr>
          <ns0:cNvPr id="8" name="Text 6"/>
          <ns0:cNvSpPr/>
          <ns0:nvPr/>
        </ns0:nvSpPr>
        <ns0:spPr>
          <ns1:xfrm>
            <ns1:off x="2011680" y="3085104"/>
            <ns1:ext cx="2103120" cy="457200"/>
          </ns1:xfrm>
          <ns1:prstGeom prst="rect">
            <ns1:avLst/>
          </ns1:prstGeom>
          <ns1:noFill/>
          <ns1:ln/>
        </ns0:spPr>
        <ns0:txBody>
          <ns1:bodyPr wrap="square" rtlCol="0" anchor="ctr"/>
          <ns1:lstStyle/>
          <ns1:p>
            <ns1:pPr marL="0" indent="0">
              <ns1:buNone/>
            </ns1:pPr>
            <ns1:r>
              <ns1:rPr lang="en-US" sz="1550" b="1" dirty="0">
                <ns1:solidFill>
                  <ns1:srgbClr val="2F3D2B"/>
                </ns1:solidFill>
                <ns1:latin typeface="Nunito" pitchFamily="34" charset="0"/>
                <ns1:ea typeface="Nunito" pitchFamily="34" charset="-122"/>
                <ns1:cs typeface="Nunito" pitchFamily="34" charset="-120"/>
              </ns1:rPr>
              <ns1:t>Croatia + region</ns1:t>
            </ns1:r>
            <ns1:endParaRPr lang="en-US" sz="1550" dirty="0"/>
          </ns1:p>
        </ns0:txBody>
      </ns0:sp>
      <ns0:sp>
        <ns0:nvSpPr>
          <ns0:cNvPr id="9" name="Text 7"/>
          <ns0:cNvSpPr/>
          <ns0:nvPr/>
        </ns0:nvSpPr>
        <ns0:spPr>
          <ns1:xfrm>
            <ns1:off x="1115568" y="3770904"/>
            <ns1:ext cx="2834640" cy="914400"/>
          </ns1:xfrm>
          <ns1:prstGeom prst="rect">
            <ns1:avLst/>
          </ns1:prstGeom>
          <ns1:noFill/>
          <ns1:ln/>
        </ns0:spPr>
        <ns0:txBody>
          <ns1:bodyPr wrap="square" rtlCol="0" anchor="ctr"/>
          <ns1:lstStyle/>
          <ns1:p>
            <ns1:pPr marL="0" indent="0">
              <ns1:lnSpc>
                <ns1:spcPct val="110000"/>
              </ns1:lnSpc>
              <ns1:buNone/>
            </ns1:pPr>
            <ns1:r>
              <ns1:rPr lang="en-US" sz="1250" dirty="0">
                <ns1:solidFill>
                  <ns1:srgbClr val="63755A"/>
                </ns1:solidFill>
                <ns1:latin typeface="Nunito" pitchFamily="34" charset="0"/>
                <ns1:ea typeface="Nunito" pitchFamily="34" charset="-122"/>
                <ns1:cs typeface="Nunito" pitchFamily="34" charset="-120"/>
              </ns1:rPr>
              <ns1:t>Native language, low CAC. Campaign from month 5 of the seed (first 3 months: channel warm-up); 80% paid ads, 20% ASO and referrals.</ns1:t>
            </ns1:r>
            <ns1:endParaRPr lang="en-US" sz="1250" dirty="0"/>
          </ns1:p>
        </ns0:txBody>
      </ns0:sp>
      <ns0:sp>
        <ns0:nvSpPr>
          <ns0:cNvPr id="10" name="Shape 8"/>
          <ns0:cNvSpPr/>
          <ns0:nvPr/>
        </ns0:nvSpPr>
        <ns0:spPr>
          <ns1:xfrm>
            <ns1:off x="4224528" y="3633744"/>
            <ns1:ext cx="301752" cy="0"/>
          </ns1:xfrm>
          <ns1:prstGeom prst="line">
            <ns1:avLst/>
          </ns1:prstGeom>
          <ns1:noFill/>
          <ns1:ln w="25400">
            <ns1:solidFill>
              <ns1:srgbClr val="AEC5B0"/>
            </ns1:solidFill>
            <ns1:prstDash val="solid"/>
            <ns1:tailEnd type="triangle"/>
          </ns1:ln>
        </ns0:spPr>
        <ns0:txBody>
          <ns1:bodyPr/>
          <ns1:lstStyle/>
          <ns1:p>
            <ns1:endParaRPr lang="hr-HR"/>
          </ns1:p>
        </ns0:txBody>
      </ns0:sp>
      <ns0:sp>
        <ns0:nvSpPr>
          <ns0:cNvPr id="11" name="Shape 9"/>
          <ns0:cNvSpPr/>
          <ns0:nvPr/>
        </ns0:nvSpPr>
        <ns0:spPr>
          <ns1:xfrm>
            <ns1:off x="4526280" y="2331719"/>
            <ns1:ext cx="3383280" cy="2671637"/>
          </ns1:xfrm>
          <ns1:prstGeom prst="roundRect">
            <ns1:avLst>
              <ns1:gd name="adj" fmla="val 5600"/>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dirty="0"/>
          </ns1:p>
        </ns0:txBody>
      </ns0:sp>
      <ns0:sp>
        <ns0:nvSpPr>
          <ns0:cNvPr id="12" name="Shape 10"/>
          <ns0:cNvSpPr/>
          <ns0:nvPr/>
        </ns0:nvSpPr>
        <ns0:spPr>
          <ns1:xfrm>
            <ns1:off x="4818888" y="2765064"/>
            <ns1:ext cx="731520" cy="731520"/>
          </ns1:xfrm>
          <ns1:prstGeom prst="ellipse">
            <ns1:avLst/>
          </ns1:prstGeom>
          <ns1:solidFill>
            <ns1:srgbClr val="F7DDBA"/>
          </ns1:solidFill>
          <ns1:ln/>
        </ns0:spPr>
        <ns0:txBody>
          <ns1:bodyPr/>
          <ns1:lstStyle/>
          <ns1:p>
            <ns1:endParaRPr lang="hr-HR"/>
          </ns1:p>
        </ns0:txBody>
      </ns0:sp>
      <ns0:sp>
        <ns0:nvSpPr>
          <ns0:cNvPr id="13" name="Text 11"/>
          <ns0:cNvSpPr/>
          <ns0:nvPr/>
        </ns0:nvSpPr>
        <ns0:spPr>
          <ns1:xfrm>
            <ns1:off x="4818888" y="2765064"/>
            <ns1:ext cx="731520" cy="731520"/>
          </ns1:xfrm>
          <ns1:prstGeom prst="rect">
            <ns1:avLst/>
          </ns1:prstGeom>
          <ns1:noFill/>
          <ns1:ln/>
        </ns0:spPr>
        <ns0:txBody>
          <ns1:bodyPr wrap="square" rtlCol="0" anchor="ctr"/>
          <ns1:lstStyle/>
          <ns1:p>
            <ns1:pPr marL="0" indent="0" algn="ctr">
              <ns1:buNone/>
            </ns1:pPr>
            <ns1:r>
              <ns1:rPr lang="en-US" sz="2400" b="1" dirty="0">
                <ns1:solidFill>
                  <ns1:srgbClr val="2F3D2B"/>
                </ns1:solidFill>
                <ns1:latin typeface="Nunito" pitchFamily="34" charset="0"/>
                <ns1:ea typeface="Nunito" pitchFamily="34" charset="-122"/>
                <ns1:cs typeface="Nunito" pitchFamily="34" charset="-120"/>
              </ns1:rPr>
              <ns1:t>2</ns1:t>
            </ns1:r>
            <ns1:endParaRPr lang="en-US" sz="2400" dirty="0"/>
          </ns1:p>
        </ns0:txBody>
      </ns0:sp>
      <ns0:sp>
        <ns0:nvSpPr>
          <ns0:cNvPr id="14" name="Text 12"/>
          <ns0:cNvSpPr/>
          <ns0:nvPr/>
        </ns0:nvSpPr>
        <ns0:spPr>
          <ns1:xfrm>
            <ns1:off x="5707208" y="2617804"/>
            <ns1:ext cx="2011680" cy="320040"/>
          </ns1:xfrm>
          <ns1:prstGeom prst="rect">
            <ns1:avLst/>
          </ns1:prstGeom>
          <ns1:noFill/>
          <ns1:ln/>
        </ns0:spPr>
        <ns0:txBody>
          <ns1:bodyPr wrap="square" rtlCol="0" anchor="ctr"/>
          <ns1:lstStyle/>
          <ns1:p>
            <ns1:pPr marL="0" indent="0">
              <ns1:buNone/>
            </ns1:pPr>
            <ns1:r>
              <ns1:rPr lang="en-US" sz="1100" b="1" kern="0" spc="100" dirty="0">
                <ns1:solidFill>
                  <ns1:srgbClr val="C68468"/>
                </ns1:solidFill>
                <ns1:latin typeface="Nunito" pitchFamily="34" charset="0"/>
                <ns1:ea typeface="Nunito" pitchFamily="34" charset="-122"/>
                <ns1:cs typeface="Nunito" pitchFamily="34" charset="-120"/>
              </ns1:rPr>
              <ns1:t>PHASE 2</ns1:t>
            </ns1:r>
            <ns1:endParaRPr lang="en-US" sz="1100" dirty="0"/>
          </ns1:p>
        </ns0:txBody>
      </ns0:sp>
      <ns0:sp>
        <ns0:nvSpPr>
          <ns0:cNvPr id="15" name="Text 13"/>
          <ns0:cNvSpPr/>
          <ns0:nvPr/>
        </ns0:nvSpPr>
        <ns0:spPr>
          <ns1:xfrm>
            <ns1:off x="5715000" y="3085104"/>
            <ns1:ext cx="2103120" cy="457200"/>
          </ns1:xfrm>
          <ns1:prstGeom prst="rect">
            <ns1:avLst/>
          </ns1:prstGeom>
          <ns1:noFill/>
          <ns1:ln/>
        </ns0:spPr>
        <ns0:txBody>
          <ns1:bodyPr wrap="square" rtlCol="0" anchor="ctr"/>
          <ns1:lstStyle/>
          <ns1:p>
            <ns1:pPr marL="0" indent="0">
              <ns1:buNone/>
            </ns1:pPr>
            <ns1:r>
              <ns1:rPr lang="en-US" sz="1550" b="1" dirty="0">
                <ns1:solidFill>
                  <ns1:srgbClr val="2F3D2B"/>
                </ns1:solidFill>
                <ns1:latin typeface="Nunito" pitchFamily="34" charset="0"/>
                <ns1:ea typeface="Nunito" pitchFamily="34" charset="-122"/>
                <ns1:cs typeface="Nunito" pitchFamily="34" charset="-120"/>
              </ns1:rPr>
              <ns1:t>German-speaking</ns1:t>
            </ns1:r>
            <ns1:r>
              <ns1:rPr lang="hr-HR" sz="1550" b="1" dirty="0">
                <ns1:solidFill>
                  <ns1:srgbClr val="2F3D2B"/>
                </ns1:solidFill>
                <ns1:latin typeface="Nunito" pitchFamily="34" charset="0"/>
                <ns1:ea typeface="Nunito" pitchFamily="34" charset="-122"/>
                <ns1:cs typeface="Nunito" pitchFamily="34" charset="-120"/>
              </ns1:rPr>
              <ns1:t> </ns1:t>
            </ns1:r>
            <ns1:r>
              <ns1:rPr lang="hr-HR" sz="1550" b="1" dirty="0" err="1">
                <ns1:solidFill>
                  <ns1:srgbClr val="2F3D2B"/>
                </ns1:solidFill>
                <ns1:latin typeface="Nunito" pitchFamily="34" charset="0"/>
                <ns1:ea typeface="Nunito" pitchFamily="34" charset="-122"/>
                <ns1:cs typeface="Nunito" pitchFamily="34" charset="-120"/>
              </ns1:rPr>
              <ns1:t>(DACH)</ns1:t>
            </ns1:r>
            <ns1:endParaRPr lang="en-US" sz="1550" dirty="0"/>
          </ns1:p>
        </ns0:txBody>
      </ns0:sp>
      <ns0:sp>
        <ns0:nvSpPr>
          <ns0:cNvPr id="16" name="Text 14"/>
          <ns0:cNvSpPr/>
          <ns0:nvPr/>
        </ns0:nvSpPr>
        <ns0:spPr>
          <ns1:xfrm>
            <ns1:off x="4818888" y="3770904"/>
            <ns1:ext cx="2834640" cy="914400"/>
          </ns1:xfrm>
          <ns1:prstGeom prst="rect">
            <ns1:avLst/>
          </ns1:prstGeom>
          <ns1:noFill/>
          <ns1:ln/>
        </ns0:spPr>
        <ns0:txBody>
          <ns1:bodyPr wrap="square" rtlCol="0" anchor="ctr"/>
          <ns1:lstStyle/>
          <ns1:p>
            <ns1:pPr marL="0" indent="0">
              <ns1:lnSpc>
                <ns1:spcPct val="110000"/>
              </ns1:lnSpc>
              <ns1:buNone/>
            </ns1:pPr>
            <ns1:r>
              <ns1:rPr lang="en-US" sz="1250" dirty="0">
                <ns1:solidFill>
                  <ns1:srgbClr val="63755A"/>
                </ns1:solidFill>
                <ns1:latin typeface="Nunito" pitchFamily="34" charset="0"/>
                <ns1:ea typeface="Nunito" pitchFamily="34" charset="-122"/>
                <ns1:cs typeface="Nunito" pitchFamily="34" charset="-120"/>
              </ns1:rPr>
              <ns1:t>Interest test in mo. 9–12, then a test in Austria and Germany in H1 2028 with a small UK + Ireland test; entry 2029 where CAC is better.</ns1:t>
            </ns1:r>
            <ns1:endParaRPr lang="en-US" sz="1250" dirty="0"/>
          </ns1:p>
        </ns0:txBody>
      </ns0:sp>
      <ns0:sp>
        <ns0:nvSpPr>
          <ns0:cNvPr id="17" name="Shape 15"/>
          <ns0:cNvSpPr/>
          <ns0:nvPr/>
        </ns0:nvSpPr>
        <ns0:spPr>
          <ns1:xfrm>
            <ns1:off x="7927848" y="3633744"/>
            <ns1:ext cx="301752" cy="0"/>
          </ns1:xfrm>
          <ns1:prstGeom prst="line">
            <ns1:avLst/>
          </ns1:prstGeom>
          <ns1:noFill/>
          <ns1:ln w="25400">
            <ns1:solidFill>
              <ns1:srgbClr val="AEC5B0"/>
            </ns1:solidFill>
            <ns1:prstDash val="solid"/>
            <ns1:tailEnd type="triangle"/>
          </ns1:ln>
        </ns0:spPr>
        <ns0:txBody>
          <ns1:bodyPr/>
          <ns1:lstStyle/>
          <ns1:p>
            <ns1:endParaRPr lang="hr-HR"/>
          </ns1:p>
        </ns0:txBody>
      </ns0:sp>
      <ns0:sp>
        <ns0:nvSpPr>
          <ns0:cNvPr id="18" name="Shape 16"/>
          <ns0:cNvSpPr/>
          <ns0:nvPr/>
        </ns0:nvSpPr>
        <ns0:spPr>
          <ns1:xfrm>
            <ns1:off x="8229600" y="2331720"/>
            <ns1:ext cx="3383280" cy="2671636"/>
          </ns1:xfrm>
          <ns1:prstGeom prst="roundRect">
            <ns1:avLst>
              <ns1:gd name="adj" fmla="val 5600"/>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19" name="Shape 17"/>
          <ns0:cNvSpPr/>
          <ns0:nvPr/>
        </ns0:nvSpPr>
        <ns0:spPr>
          <ns1:xfrm>
            <ns1:off x="8522208" y="2765064"/>
            <ns1:ext cx="731520" cy="731520"/>
          </ns1:xfrm>
          <ns1:prstGeom prst="ellipse">
            <ns1:avLst/>
          </ns1:prstGeom>
          <ns1:solidFill>
            <ns1:srgbClr val="E2B7A4"/>
          </ns1:solidFill>
          <ns1:ln/>
        </ns0:spPr>
        <ns0:txBody>
          <ns1:bodyPr/>
          <ns1:lstStyle/>
          <ns1:p>
            <ns1:endParaRPr lang="hr-HR"/>
          </ns1:p>
        </ns0:txBody>
      </ns0:sp>
      <ns0:sp>
        <ns0:nvSpPr>
          <ns0:cNvPr id="20" name="Text 18"/>
          <ns0:cNvSpPr/>
          <ns0:nvPr/>
        </ns0:nvSpPr>
        <ns0:spPr>
          <ns1:xfrm>
            <ns1:off x="8522208" y="2765064"/>
            <ns1:ext cx="731520" cy="731520"/>
          </ns1:xfrm>
          <ns1:prstGeom prst="rect">
            <ns1:avLst/>
          </ns1:prstGeom>
          <ns1:noFill/>
          <ns1:ln/>
        </ns0:spPr>
        <ns0:txBody>
          <ns1:bodyPr wrap="square" rtlCol="0" anchor="ctr"/>
          <ns1:lstStyle/>
          <ns1:p>
            <ns1:pPr marL="0" indent="0" algn="ctr">
              <ns1:buNone/>
            </ns1:pPr>
            <ns1:r>
              <ns1:rPr lang="en-US" sz="2400" b="1" dirty="0">
                <ns1:solidFill>
                  <ns1:srgbClr val="2F3D2B"/>
                </ns1:solidFill>
                <ns1:latin typeface="Nunito" pitchFamily="34" charset="0"/>
                <ns1:ea typeface="Nunito" pitchFamily="34" charset="-122"/>
                <ns1:cs typeface="Nunito" pitchFamily="34" charset="-120"/>
              </ns1:rPr>
              <ns1:t>3</ns1:t>
            </ns1:r>
            <ns1:endParaRPr lang="en-US" sz="2400" dirty="0"/>
          </ns1:p>
        </ns0:txBody>
      </ns0:sp>
      <ns0:sp>
        <ns0:nvSpPr>
          <ns0:cNvPr id="21" name="Text 19"/>
          <ns0:cNvSpPr/>
          <ns0:nvPr/>
        </ns0:nvSpPr>
        <ns0:spPr>
          <ns1:xfrm>
            <ns1:off x="9418320" y="2621843"/>
            <ns1:ext cx="2011680" cy="320040"/>
          </ns1:xfrm>
          <ns1:prstGeom prst="rect">
            <ns1:avLst/>
          </ns1:prstGeom>
          <ns1:noFill/>
          <ns1:ln/>
        </ns0:spPr>
        <ns0:txBody>
          <ns1:bodyPr wrap="square" rtlCol="0" anchor="ctr"/>
          <ns1:lstStyle/>
          <ns1:p>
            <ns1:pPr marL="0" indent="0">
              <ns1:buNone/>
            </ns1:pPr>
            <ns1:r>
              <ns1:rPr lang="en-US" sz="1100" b="1" kern="0" spc="100" dirty="0">
                <ns1:solidFill>
                  <ns1:srgbClr val="C68468"/>
                </ns1:solidFill>
                <ns1:latin typeface="Nunito" pitchFamily="34" charset="0"/>
                <ns1:ea typeface="Nunito" pitchFamily="34" charset="-122"/>
                <ns1:cs typeface="Nunito" pitchFamily="34" charset="-120"/>
              </ns1:rPr>
              <ns1:t>PHASE 3</ns1:t>
            </ns1:r>
            <ns1:endParaRPr lang="en-US" sz="1100" dirty="0"/>
          </ns1:p>
        </ns0:txBody>
      </ns0:sp>
      <ns0:sp>
        <ns0:nvSpPr>
          <ns0:cNvPr id="22" name="Text 20"/>
          <ns0:cNvSpPr/>
          <ns0:nvPr/>
        </ns0:nvSpPr>
        <ns0:spPr>
          <ns1:xfrm>
            <ns1:off x="9418320" y="3085104"/>
            <ns1:ext cx="2103120" cy="457200"/>
          </ns1:xfrm>
          <ns1:prstGeom prst="rect">
            <ns1:avLst/>
          </ns1:prstGeom>
          <ns1:noFill/>
          <ns1:ln/>
        </ns0:spPr>
        <ns0:txBody>
          <ns1:bodyPr wrap="square" rtlCol="0" anchor="ctr"/>
          <ns1:lstStyle/>
          <ns1:p>
            <ns1:pPr marL="0" indent="0">
              <ns1:buNone/>
            </ns1:pPr>
            <ns1:r>
              <ns1:rPr lang="hr-HR" sz="1550" b="1" dirty="0" err="1">
                <ns1:solidFill>
                  <ns1:srgbClr val="2F3D2B"/>
                </ns1:solidFill>
                <ns1:latin typeface="Nunito" pitchFamily="34" charset="0"/>
                <ns1:ea typeface="Nunito" pitchFamily="34" charset="-122"/>
                <ns1:cs typeface="Nunito" pitchFamily="34" charset="-120"/>
              </ns1:rPr>
              <ns1:t>English-speaking</ns1:t>
            </ns1:r>
            <ns1:endParaRPr lang="en-US" sz="1550" dirty="0"/>
          </ns1:p>
        </ns0:txBody>
      </ns0:sp>
      <ns0:sp>
        <ns0:nvSpPr>
          <ns0:cNvPr id="23" name="Text 21"/>
          <ns0:cNvSpPr/>
          <ns0:nvPr/>
        </ns0:nvSpPr>
        <ns0:spPr>
          <ns1:xfrm>
            <ns1:off x="8522208" y="3770904"/>
            <ns1:ext cx="2834640" cy="914400"/>
          </ns1:xfrm>
          <ns1:prstGeom prst="rect">
            <ns1:avLst/>
          </ns1:prstGeom>
          <ns1:noFill/>
          <ns1:ln/>
        </ns0:spPr>
        <ns0:txBody>
          <ns1:bodyPr wrap="square" rtlCol="0" anchor="ctr"/>
          <ns1:lstStyle/>
          <ns1:p>
            <ns1:r>
              <ns1:rPr lang="en-US" sz="1250" dirty="0">
                <ns1:solidFill>
                  <ns1:srgbClr val="63755A"/>
                </ns1:solidFill>
                <ns1:latin typeface="Nunito" pitchFamily="34" charset="0"/>
                <ns1:ea typeface="Nunito" pitchFamily="34" charset="-122"/>
                <ns1:cs typeface="Nunito" pitchFamily="34" charset="-120"/>
              </ns1:rPr>
              <ns1:t>UK + Ireland from 2030, then the US. Nordics, NL, Singapore, UAE: test 2029, entry 2030 if CAC ≤ DACH. Japan &amp; Korea 2032+</ns1:t>
            </ns1:r>
            <ns1:endParaRPr lang="en-US" sz="1250" dirty="0"/>
          </ns1:p>
        </ns0:txBody>
      </ns0:sp>
      <ns0:sp>
        <ns0:nvSpPr>
          <ns0:cNvPr id="24" name="Text 22"/>
          <ns0:cNvSpPr/>
          <ns0:nvPr/>
        </ns0:nvSpPr>
        <ns0:spPr>
          <ns1:xfrm>
            <ns1:off x="778194" y="5271711"/>
            <ns1:ext cx="5486400" cy="365760"/>
          </ns1:xfrm>
          <ns1:prstGeom prst="rect">
            <ns1:avLst/>
          </ns1:prstGeom>
          <ns1:noFill/>
          <ns1:ln/>
        </ns0:spPr>
        <ns0:txBody>
          <ns1:bodyPr wrap="square" rtlCol="0" anchor="ctr"/>
          <ns1:lstStyle/>
          <ns1:p>
            <ns1:pPr marL="0" indent="0">
              <ns1:buNone/>
            </ns1:pPr>
            <ns1:r>
              <ns1:rPr lang="en-US" sz="1500" b="1" dirty="0">
                <ns1:solidFill>
                  <ns1:srgbClr val="2F3D2B"/>
                </ns1:solidFill>
                <ns1:latin typeface="Nunito" pitchFamily="34" charset="0"/>
                <ns1:ea typeface="Nunito" pitchFamily="34" charset="-122"/>
                <ns1:cs typeface="Nunito" pitchFamily="34" charset="-120"/>
              </ns1:rPr>
              <ns1:t>Acquisition channels</ns1:t>
            </ns1:r>
            <ns1:endParaRPr lang="en-US" sz="1500" dirty="0"/>
          </ns1:p>
        </ns0:txBody>
      </ns0:sp>
      <ns0:sp>
        <ns0:nvSpPr>
          <ns0:cNvPr id="25" name="Shape 23"/>
          <ns0:cNvSpPr/>
          <ns0:nvPr/>
        </ns0:nvSpPr>
        <ns0:spPr>
          <ns1:xfrm>
            <ns1:off x="822960" y="5730899"/>
            <ns1:ext cx="640080" cy="640080"/>
          </ns1:xfrm>
          <ns1:prstGeom prst="ellipse">
            <ns1:avLst/>
          </ns1:prstGeom>
          <ns1:solidFill>
            <ns1:srgbClr val="DFE7DA"/>
          </ns1:solidFill>
          <ns1:ln/>
        </ns0:spPr>
        <ns0:txBody>
          <ns1:bodyPr/>
          <ns1:lstStyle/>
          <ns1:p>
            <ns1:endParaRPr lang="hr-HR"/>
          </ns1:p>
        </ns0:txBody>
      </ns0:sp>
      <ns0:pic>
        <ns0:nvPicPr>
          <ns0:cNvPr id="26" name="Image 0" descr="/home/claude/ic_users.png"/>
          <ns0:cNvPicPr>
            <ns1:picLocks noChangeAspect="1"/>
          </ns0:cNvPicPr>
          <ns0:nvPr/>
        </ns0:nvPicPr>
        <ns0:blipFill>
          <ns1:blip ns2:embed="rId3"/>
          <ns1:stretch>
            <ns1:fillRect/>
          </ns1:stretch>
        </ns0:blipFill>
        <ns0:spPr>
          <ns1:xfrm>
            <ns1:off x="976579" y="5884518"/>
            <ns1:ext cx="332842" cy="332842"/>
          </ns1:xfrm>
          <ns1:prstGeom prst="rect">
            <ns1:avLst/>
          </ns1:prstGeom>
        </ns0:spPr>
      </ns0:pic>
      <ns0:sp>
        <ns0:nvSpPr>
          <ns0:cNvPr id="27" name="Text 24"/>
          <ns0:cNvSpPr/>
          <ns0:nvPr/>
        </ns0:nvSpPr>
        <ns0:spPr>
          <ns1:xfrm>
            <ns1:off x="1554480" y="5730899"/>
            <ns1:ext cx="1874520" cy="640080"/>
          </ns1:xfrm>
          <ns1:prstGeom prst="rect">
            <ns1:avLst/>
          </ns1:prstGeom>
          <ns1:noFill/>
          <ns1:ln/>
        </ns0:spPr>
        <ns0:txBody>
          <ns1:bodyPr wrap="square" rtlCol="0" anchor="ctr"/>
          <ns1:lstStyle/>
          <ns1:p>
            <ns1:pPr marL="0" indent="0">
              <ns1:lnSpc>
                <ns1:spcPct val="100000"/>
              </ns1:lnSpc>
              <ns1:buNone/>
            </ns1:pPr>
            <ns1:r>
              <ns1:rPr lang="hr-HR" sz="1250" b="1" dirty="0">
                <ns1:solidFill>
                  <ns1:srgbClr val="415241"/>
                </ns1:solidFill>
                <ns1:latin typeface="Nunito" pitchFamily="34" charset="0"/>
              </ns1:rPr>
              <ns1:t>B2B</ns1:t>
            </ns1:r>
            <ns1:endParaRPr lang="en-US" sz="1250" dirty="0"/>
          </ns1:p>
        </ns0:txBody>
      </ns0:sp>
      <ns0:sp>
        <ns0:nvSpPr>
          <ns0:cNvPr id="28" name="Shape 25"/>
          <ns0:cNvSpPr/>
          <ns0:nvPr/>
        </ns0:nvSpPr>
        <ns0:spPr>
          <ns1:xfrm>
            <ns1:off x="3275940" y="5730899"/>
            <ns1:ext cx="640080" cy="640080"/>
          </ns1:xfrm>
          <ns1:prstGeom prst="ellipse">
            <ns1:avLst/>
          </ns1:prstGeom>
          <ns1:solidFill>
            <ns1:srgbClr val="DFE7DA"/>
          </ns1:solidFill>
          <ns1:ln/>
        </ns0:spPr>
        <ns0:txBody>
          <ns1:bodyPr/>
          <ns1:lstStyle/>
          <ns1:p>
            <ns1:endParaRPr lang="hr-HR"/>
          </ns1:p>
        </ns0:txBody>
      </ns0:sp>
      <ns0:pic>
        <ns0:nvPicPr>
          <ns0:cNvPr id="29" name="Image 1" descr="/home/claude/ic_teacher.png"/>
          <ns0:cNvPicPr>
            <ns1:picLocks noChangeAspect="1"/>
          </ns0:cNvPicPr>
          <ns0:nvPr/>
        </ns0:nvPicPr>
        <ns0:blipFill>
          <ns1:blip ns2:embed="rId4"/>
          <ns1:stretch>
            <ns1:fillRect/>
          </ns1:stretch>
        </ns0:blipFill>
        <ns0:spPr>
          <ns1:xfrm>
            <ns1:off x="3429559" y="5884518"/>
            <ns1:ext cx="332842" cy="332842"/>
          </ns1:xfrm>
          <ns1:prstGeom prst="rect">
            <ns1:avLst/>
          </ns1:prstGeom>
        </ns0:spPr>
      </ns0:pic>
      <ns0:sp>
        <ns0:nvSpPr>
          <ns0:cNvPr id="30" name="Text 26"/>
          <ns0:cNvSpPr/>
          <ns0:nvPr/>
        </ns0:nvSpPr>
        <ns0:spPr>
          <ns1:xfrm>
            <ns1:off x="4007460" y="5730899"/>
            <ns1:ext cx="1874520" cy="640080"/>
          </ns1:xfrm>
          <ns1:prstGeom prst="rect">
            <ns1:avLst/>
          </ns1:prstGeom>
          <ns1:noFill/>
          <ns1:ln/>
        </ns0:spPr>
        <ns0:txBody>
          <ns1:bodyPr wrap="square" rtlCol="0" anchor="ctr"/>
          <ns1:lstStyle/>
          <ns1:p>
            <ns1:pPr marL="0" indent="0">
              <ns1:lnSpc>
                <ns1:spcPct val="100000"/>
              </ns1:lnSpc>
              <ns1:buNone/>
            </ns1:pPr>
            <ns1:r>
              <ns1:rPr lang="hr-HR" sz="1250" b="1" dirty="0">
                <ns1:solidFill>
                  <ns1:srgbClr val="415241"/>
                </ns1:solidFill>
                <ns1:latin typeface="Nunito" pitchFamily="34" charset="0"/>
              </ns1:rPr>
              <ns1:t>Digital channels</ns1:t>
            </ns1:r>
            <ns1:endParaRPr lang="en-US" sz="1250" dirty="0"/>
          </ns1:p>
        </ns0:txBody>
      </ns0:sp>
      <ns0:sp>
        <ns0:nvSpPr>
          <ns0:cNvPr id="31" name="Shape 27"/>
          <ns0:cNvSpPr/>
          <ns0:nvPr/>
        </ns0:nvSpPr>
        <ns0:spPr>
          <ns1:xfrm>
            <ns1:off x="6255687" y="5730899"/>
            <ns1:ext cx="640080" cy="640080"/>
          </ns1:xfrm>
          <ns1:prstGeom prst="ellipse">
            <ns1:avLst/>
          </ns1:prstGeom>
          <ns1:solidFill>
            <ns1:srgbClr val="DFE7DA"/>
          </ns1:solidFill>
          <ns1:ln/>
        </ns0:spPr>
        <ns0:txBody>
          <ns1:bodyPr/>
          <ns1:lstStyle/>
          <ns1:p>
            <ns1:endParaRPr lang="hr-HR"/>
          </ns1:p>
        </ns0:txBody>
      </ns0:sp>
      <ns0:pic>
        <ns0:nvPicPr>
          <ns0:cNvPr id="32" name="Image 2" descr="/home/claude/ic_steth.png"/>
          <ns0:cNvPicPr>
            <ns1:picLocks noChangeAspect="1"/>
          </ns0:cNvPicPr>
          <ns0:nvPr/>
        </ns0:nvPicPr>
        <ns0:blipFill>
          <ns1:blip ns2:embed="rId5"/>
          <ns1:stretch>
            <ns1:fillRect/>
          </ns1:stretch>
        </ns0:blipFill>
        <ns0:spPr>
          <ns1:xfrm>
            <ns1:off x="6409306" y="5884518"/>
            <ns1:ext cx="332842" cy="332842"/>
          </ns1:xfrm>
          <ns1:prstGeom prst="rect">
            <ns1:avLst/>
          </ns1:prstGeom>
        </ns0:spPr>
      </ns0:pic>
      <ns0:sp>
        <ns0:nvSpPr>
          <ns0:cNvPr id="33" name="Text 28"/>
          <ns0:cNvSpPr/>
          <ns0:nvPr/>
        </ns0:nvSpPr>
        <ns0:spPr>
          <ns1:xfrm>
            <ns1:off x="6987207" y="5730899"/>
            <ns1:ext cx="1874520" cy="640080"/>
          </ns1:xfrm>
          <ns1:prstGeom prst="rect">
            <ns1:avLst/>
          </ns1:prstGeom>
          <ns1:noFill/>
          <ns1:ln/>
        </ns0:spPr>
        <ns0:txBody>
          <ns1:bodyPr wrap="square" rtlCol="0" anchor="ctr"/>
          <ns1:lstStyle/>
          <ns1:p>
            <ns1:pPr marL="0" indent="0">
              <ns1:lnSpc>
                <ns1:spcPct val="100000"/>
              </ns1:lnSpc>
              <ns1:buNone/>
            </ns1:pPr>
            <ns1:r>
              <ns1:rPr lang="en-US" sz="1250" b="1" dirty="0" err="1">
                <ns1:solidFill>
                  <ns1:srgbClr val="415241"/>
                </ns1:solidFill>
                <ns1:latin typeface="Nunito" pitchFamily="34" charset="0"/>
                <ns1:ea typeface="Nunito" pitchFamily="34" charset="-122"/>
                <ns1:cs typeface="Nunito" pitchFamily="34" charset="-120"/>
              </ns1:rPr>
              <ns1:t>Pediatricians/psychologists and partner associations</ns1:t>
            </ns1:r>
            <ns1:endParaRPr lang="en-US" sz="1250" dirty="0"/>
          </ns1:p>
        </ns0:txBody>
      </ns0:sp>
      <ns0:sp>
        <ns0:nvSpPr>
          <ns0:cNvPr id="34" name="Shape 29"/>
          <ns0:cNvSpPr/>
          <ns0:nvPr/>
        </ns0:nvSpPr>
        <ns0:spPr>
          <ns1:xfrm>
            <ns1:off x="9314950" y="5730899"/>
            <ns1:ext cx="640080" cy="640080"/>
          </ns1:xfrm>
          <ns1:prstGeom prst="ellipse">
            <ns1:avLst/>
          </ns1:prstGeom>
          <ns1:solidFill>
            <ns1:srgbClr val="DFE7DA"/>
          </ns1:solidFill>
          <ns1:ln/>
        </ns0:spPr>
        <ns0:txBody>
          <ns1:bodyPr/>
          <ns1:lstStyle/>
          <ns1:p>
            <ns1:endParaRPr lang="hr-HR"/>
          </ns1:p>
        </ns0:txBody>
      </ns0:sp>
      <ns0:pic>
        <ns0:nvPicPr>
          <ns0:cNvPr id="35" name="Image 3" descr="/home/claude/ic_bullhorn.png"/>
          <ns0:cNvPicPr>
            <ns1:picLocks noChangeAspect="1"/>
          </ns0:cNvPicPr>
          <ns0:nvPr/>
        </ns0:nvPicPr>
        <ns0:blipFill>
          <ns1:blip ns2:embed="rId6"/>
          <ns1:stretch>
            <ns1:fillRect/>
          </ns1:stretch>
        </ns0:blipFill>
        <ns0:spPr>
          <ns1:xfrm>
            <ns1:off x="9468569" y="5884518"/>
            <ns1:ext cx="332842" cy="332842"/>
          </ns1:xfrm>
          <ns1:prstGeom prst="rect">
            <ns1:avLst/>
          </ns1:prstGeom>
        </ns0:spPr>
      </ns0:pic>
      <ns0:sp>
        <ns0:nvSpPr>
          <ns0:cNvPr id="36" name="Text 30"/>
          <ns0:cNvSpPr/>
          <ns0:nvPr/>
        </ns0:nvSpPr>
        <ns0:spPr>
          <ns1:xfrm>
            <ns1:off x="10046470" y="5730899"/>
            <ns1:ext cx="1874520" cy="640080"/>
          </ns1:xfrm>
          <ns1:prstGeom prst="rect">
            <ns1:avLst/>
          </ns1:prstGeom>
          <ns1:noFill/>
          <ns1:ln/>
        </ns0:spPr>
        <ns0:txBody>
          <ns1:bodyPr wrap="square" rtlCol="0" anchor="ctr"/>
          <ns1:lstStyle/>
          <ns1:p>
            <ns1:pPr marL="0" indent="0">
              <ns1:lnSpc>
                <ns1:spcPct val="100000"/>
              </ns1:lnSpc>
              <ns1:buNone/>
            </ns1:pPr>
            <ns1:r>
              <ns1:rPr lang="hr-HR" sz="1250" b="1" dirty="0">
                <ns1:solidFill>
                  <ns1:srgbClr val="415241"/>
                </ns1:solidFill>
                <ns1:latin typeface="Nunito" pitchFamily="34" charset="0"/>
                <ns1:ea typeface="Nunito" pitchFamily="34" charset="-122"/>
                <ns1:cs typeface="Nunito" pitchFamily="34" charset="-120"/>
              </ns1:rPr>
              <ns1:t>Influencers</ns1:t>
            </ns1:r>
            <ns1:endParaRPr lang="en-US" sz="1250" dirty="0"/>
          </ns1:p>
        </ns0:txBody>
      </ns0:sp>
      <ns0:pic>
        <ns0:nvPicPr>
          <ns0:cNvPr id="37" name="Image 4" descr="/home/claude/deck_logos/mark_sage.png"/>
          <ns0:cNvPicPr>
            <ns1:picLocks noChangeAspect="1"/>
          </ns0:cNvPicPr>
          <ns0:nvPr/>
        </ns0:nvPicPr>
        <ns0:blipFill>
          <ns1:blip ns2:embed="rId7">
            <ns1:alphaModFix amt="70000"/>
          </ns1:blip>
          <ns1:stretch>
            <ns1:fillRect/>
          </ns1:stretch>
        </ns0:blipFill>
        <ns0:spPr>
          <ns1:xfrm>
            <ns1:off x="11475720" y="6669155"/>
            <ns1:ext cx="292608" cy="292608"/>
          </ns1:xfrm>
          <ns1:prstGeom prst="rect">
            <ns1:avLst/>
          </ns1:prstGeom>
        </ns0:spPr>
      </ns0:pic>
      <ns0:sp>
        <ns0:nvSpPr>
          <ns0:cNvPr id="38" name="Text 31"/>
          <ns0:cNvSpPr/>
          <ns0:nvPr/>
        </ns0:nvSpPr>
        <ns0:spPr>
          <ns1:xfrm>
            <ns1:off x="10972800" y="6669155"/>
            <ns1:ext cx="457200" cy="274320"/>
          </ns1:xfrm>
          <ns1:prstGeom prst="rect">
            <ns1:avLst/>
          </ns1:prstGeom>
          <ns1:noFill/>
          <ns1:ln/>
        </ns0:spPr>
        <ns0:txBody>
          <ns1:bodyPr wrap="square" rtlCol="0" anchor="ctr"/>
          <ns1:lstStyle/>
          <ns1:p>
            <ns1:pPr marL="0" indent="0" algn="r">
              <ns1:buNone/>
            </ns1:pPr>
            <ns1:r>
              <ns1:rPr lang="en-US" sz="900" dirty="0">
                <ns1:solidFill>
                  <ns1:srgbClr val="63755A"/>
                </ns1:solidFill>
                <ns1:latin typeface="Nunito" pitchFamily="34" charset="0"/>
                <ns1:ea typeface="Nunito" pitchFamily="34" charset="-122"/>
                <ns1:cs typeface="Nunito" pitchFamily="34" charset="-120"/>
              </ns1:rPr>
              <ns1:t>12</ns1:t>
            </ns1:r>
            <ns1:endParaRPr lang="en-US" sz="900" dirty="0"/>
          </ns1:p>
        </ns0:txBody>
      </ns0:sp>
    </ns0:spTree>
  </ns0:cSld>
  <ns0:clrMapOvr>
    <ns1:masterClrMapping/>
  </ns0:clrMapOvr>
</ns0:sld>
</file>

<file path=ppt/slides/slide14.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Text 0"/>
          <ns0:cNvSpPr/>
          <ns0:nvPr/>
        </ns0:nvSpPr>
        <ns0:spPr>
          <ns1:xfrm>
            <ns1:off x="822960" y="1047579"/>
            <ns1:ext cx="5486400" cy="274320"/>
          </ns1:xfrm>
          <ns1:prstGeom prst="rect">
            <ns1:avLst/>
          </ns1:prstGeom>
          <ns1:noFill/>
          <ns1:ln/>
        </ns0:spPr>
        <ns0:txBody>
          <ns1:bodyPr wrap="square" rtlCol="0" anchor="ctr"/>
          <ns1:lstStyle/>
          <ns1:p>
            <ns1:pPr marL="0" indent="0" algn="l">
              <ns1:buNone/>
            </ns1:pPr>
            <ns1:r>
              <ns1:rPr lang="en-US" sz="1200" b="1" kern="0" spc="300" dirty="0">
                <ns1:solidFill>
                  <ns1:srgbClr val="C68468"/>
                </ns1:solidFill>
                <ns1:latin typeface="Nunito" pitchFamily="34" charset="0"/>
                <ns1:ea typeface="Nunito" pitchFamily="34" charset="-122"/>
                <ns1:cs typeface="Nunito" pitchFamily="34" charset="-120"/>
              </ns1:rPr>
              <ns1:t>GEOGRAPHIC EXPANSION</ns1:t>
            </ns1:r>
            <ns1:endParaRPr lang="en-US" sz="1200" dirty="0"/>
          </ns1:p>
        </ns0:txBody>
      </ns0:sp>
      <ns0:sp>
        <ns0:nvSpPr>
          <ns0:cNvPr id="3" name="Text 1"/>
          <ns0:cNvSpPr/>
          <ns0:nvPr/>
        </ns0:nvSpPr>
        <ns0:spPr>
          <ns1:xfrm>
            <ns1:off x="822960" y="1536590"/>
            <ns1:ext cx="10607040" cy="731520"/>
          </ns1:xfrm>
          <ns1:prstGeom prst="rect">
            <ns1:avLst/>
          </ns1:prstGeom>
          <ns1:noFill/>
          <ns1:ln/>
        </ns0:spPr>
        <ns0:txBody>
          <ns1:bodyPr wrap="square" rtlCol="0" anchor="ctr"/>
          <ns1:lstStyle/>
          <ns1:p>
            <ns1:pPr marL="0" indent="0">
              <ns1:buNone/>
            </ns1:pPr>
            <ns1:r>
              <ns1:rPr lang="en-US" sz="3000" b="1" dirty="0">
                <ns1:solidFill>
                  <ns1:srgbClr val="2F3D2B"/>
                </ns1:solidFill>
                <ns1:latin typeface="Nunito" pitchFamily="34" charset="0"/>
                <ns1:ea typeface="Nunito" pitchFamily="34" charset="-122"/>
                <ns1:cs typeface="Nunito" pitchFamily="34" charset="-120"/>
              </ns1:rPr>
              <ns1:t>From native language to global reach.</ns1:t>
            </ns1:r>
            <ns1:endParaRPr lang="en-US" sz="3000" dirty="0"/>
          </ns1:p>
        </ns0:txBody>
      </ns0:sp>
      <ns0:sp>
        <ns0:nvSpPr>
          <ns0:cNvPr id="4" name="Shape 2"/>
          <ns0:cNvSpPr/>
          <ns0:nvPr/>
        </ns0:nvSpPr>
        <ns0:spPr>
          <ns1:xfrm>
            <ns1:off x="822960" y="2701449"/>
            <ns1:ext cx="3383280" cy="3337560"/>
          </ns1:xfrm>
          <ns1:prstGeom prst="roundRect">
            <ns1:avLst>
              <ns1:gd name="adj" fmla="val 3836"/>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5" name="Text 3"/>
          <ns0:cNvSpPr/>
          <ns0:nvPr/>
        </ns0:nvSpPr>
        <ns0:spPr>
          <ns1:xfrm>
            <ns1:off x="1143000" y="2884329"/>
            <ns1:ext cx="2834640" cy="274320"/>
          </ns1:xfrm>
          <ns1:prstGeom prst="rect">
            <ns1:avLst/>
          </ns1:prstGeom>
          <ns1:noFill/>
          <ns1:ln/>
        </ns0:spPr>
        <ns0:txBody>
          <ns1:bodyPr wrap="square" rtlCol="0" anchor="ctr"/>
          <ns1:lstStyle/>
          <ns1:p>
            <ns1:pPr marL="0" indent="0">
              <ns1:buNone/>
            </ns1:pPr>
            <ns1:r>
              <ns1:rPr lang="en-US" sz="1100" b="1" kern="0" spc="100" dirty="0">
                <ns1:solidFill>
                  <ns1:srgbClr val="C68468"/>
                </ns1:solidFill>
                <ns1:latin typeface="Nunito" pitchFamily="34" charset="0"/>
                <ns1:ea typeface="Nunito" pitchFamily="34" charset="-122"/>
                <ns1:cs typeface="Nunito" pitchFamily="34" charset="-120"/>
              </ns1:rPr>
              <ns1:t>PHASE 1 · 2027–28</ns1:t>
            </ns1:r>
            <ns1:endParaRPr lang="en-US" sz="1100" dirty="0"/>
          </ns1:p>
        </ns0:txBody>
      </ns0:sp>
      <ns0:sp>
        <ns0:nvSpPr>
          <ns0:cNvPr id="6" name="Text 4"/>
          <ns0:cNvSpPr/>
          <ns0:nvPr/>
        </ns0:nvSpPr>
        <ns0:spPr>
          <ns1:xfrm>
            <ns1:off x="1143000" y="3158649"/>
            <ns1:ext cx="2834640" cy="566928"/>
          </ns1:xfrm>
          <ns1:prstGeom prst="rect">
            <ns1:avLst/>
          </ns1:prstGeom>
          <ns1:noFill/>
          <ns1:ln/>
        </ns0:spPr>
        <ns0:txBody>
          <ns1:bodyPr wrap="square" rtlCol="0" anchor="ctr"/>
          <ns1:lstStyle/>
          <ns1:p>
            <ns1:pPr marL="0" indent="0">
              <ns1:lnSpc>
                <ns1:spcPct val="92000"/>
              </ns1:lnSpc>
              <ns1:buNone/>
            </ns1:pPr>
            <ns1:r>
              <ns1:rPr lang="en-US" sz="1550" b="1" dirty="0">
                <ns1:solidFill>
                  <ns1:srgbClr val="2F3D2B"/>
                </ns1:solidFill>
                <ns1:latin typeface="Nunito" pitchFamily="34" charset="0"/>
                <ns1:ea typeface="Nunito" pitchFamily="34" charset="-122"/>
                <ns1:cs typeface="Nunito" pitchFamily="34" charset="-120"/>
              </ns1:rPr>
              <ns1:t>Croatia and the region</ns1:t>
            </ns1:r>
            <ns1:endParaRPr lang="en-US" sz="1550" dirty="0"/>
          </ns1:p>
        </ns0:txBody>
      </ns0:sp>
      <ns0:sp>
        <ns0:nvSpPr>
          <ns0:cNvPr id="7" name="Shape 5"/>
          <ns0:cNvSpPr/>
          <ns0:nvPr/>
        </ns0:nvSpPr>
        <ns0:spPr>
          <ns1:xfrm>
            <ns1:off x="1143000" y="3817017"/>
            <ns1:ext cx="2743200" cy="338328"/>
          </ns1:xfrm>
          <ns1:prstGeom prst="roundRect">
            <ns1:avLst>
              <ns1:gd name="adj" fmla="val 48649"/>
            </ns1:avLst>
          </ns1:prstGeom>
          <ns1:solidFill>
            <ns1:srgbClr val="9ABEA3"/>
          </ns1:solidFill>
          <ns1:ln/>
        </ns0:spPr>
        <ns0:txBody>
          <ns1:bodyPr/>
          <ns1:lstStyle/>
          <ns1:p>
            <ns1:endParaRPr lang="hr-HR"/>
          </ns1:p>
        </ns0:txBody>
      </ns0:sp>
      <ns0:sp>
        <ns0:nvSpPr>
          <ns0:cNvPr id="8" name="Text 6"/>
          <ns0:cNvSpPr/>
          <ns0:nvPr/>
        </ns0:nvSpPr>
        <ns0:spPr>
          <ns1:xfrm>
            <ns1:off x="1325880" y="381701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Croatia</ns1:t>
            </ns1:r>
            <ns1:endParaRPr lang="en-US" sz="1100" dirty="0"/>
          </ns1:p>
        </ns0:txBody>
      </ns0:sp>
      <ns0:sp>
        <ns0:nvSpPr>
          <ns0:cNvPr id="9" name="Shape 7"/>
          <ns0:cNvSpPr/>
          <ns0:nvPr/>
        </ns0:nvSpPr>
        <ns0:spPr>
          <ns1:xfrm>
            <ns1:off x="1143000" y="4228497"/>
            <ns1:ext cx="2743200" cy="338328"/>
          </ns1:xfrm>
          <ns1:prstGeom prst="roundRect">
            <ns1:avLst>
              <ns1:gd name="adj" fmla="val 48649"/>
            </ns1:avLst>
          </ns1:prstGeom>
          <ns1:solidFill>
            <ns1:srgbClr val="9ABEA3"/>
          </ns1:solidFill>
          <ns1:ln/>
        </ns0:spPr>
        <ns0:txBody>
          <ns1:bodyPr/>
          <ns1:lstStyle/>
          <ns1:p>
            <ns1:endParaRPr lang="hr-HR"/>
          </ns1:p>
        </ns0:txBody>
      </ns0:sp>
      <ns0:sp>
        <ns0:nvSpPr>
          <ns0:cNvPr id="10" name="Text 8"/>
          <ns0:cNvSpPr/>
          <ns0:nvPr/>
        </ns0:nvSpPr>
        <ns0:spPr>
          <ns1:xfrm>
            <ns1:off x="1325880" y="422849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Serbia</ns1:t>
            </ns1:r>
            <ns1:endParaRPr lang="en-US" sz="1100" dirty="0"/>
          </ns1:p>
        </ns0:txBody>
      </ns0:sp>
      <ns0:sp>
        <ns0:nvSpPr>
          <ns0:cNvPr id="11" name="Shape 9"/>
          <ns0:cNvSpPr/>
          <ns0:nvPr/>
        </ns0:nvSpPr>
        <ns0:spPr>
          <ns1:xfrm>
            <ns1:off x="1143000" y="4639977"/>
            <ns1:ext cx="2743200" cy="338328"/>
          </ns1:xfrm>
          <ns1:prstGeom prst="roundRect">
            <ns1:avLst>
              <ns1:gd name="adj" fmla="val 48649"/>
            </ns1:avLst>
          </ns1:prstGeom>
          <ns1:solidFill>
            <ns1:srgbClr val="9ABEA3"/>
          </ns1:solidFill>
          <ns1:ln/>
        </ns0:spPr>
        <ns0:txBody>
          <ns1:bodyPr/>
          <ns1:lstStyle/>
          <ns1:p>
            <ns1:endParaRPr lang="hr-HR"/>
          </ns1:p>
        </ns0:txBody>
      </ns0:sp>
      <ns0:sp>
        <ns0:nvSpPr>
          <ns0:cNvPr id="12" name="Text 10"/>
          <ns0:cNvSpPr/>
          <ns0:nvPr/>
        </ns0:nvSpPr>
        <ns0:spPr>
          <ns1:xfrm>
            <ns1:off x="1325880" y="463997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Bosnia &amp; Herzegovina</ns1:t>
            </ns1:r>
            <ns1:endParaRPr lang="en-US" sz="1100" dirty="0"/>
          </ns1:p>
        </ns0:txBody>
      </ns0:sp>
      <ns0:sp>
        <ns0:nvSpPr>
          <ns0:cNvPr id="13" name="Shape 11"/>
          <ns0:cNvSpPr/>
          <ns0:nvPr/>
        </ns0:nvSpPr>
        <ns0:spPr>
          <ns1:xfrm>
            <ns1:off x="1143000" y="5051457"/>
            <ns1:ext cx="2743200" cy="338328"/>
          </ns1:xfrm>
          <ns1:prstGeom prst="roundRect">
            <ns1:avLst>
              <ns1:gd name="adj" fmla="val 48649"/>
            </ns1:avLst>
          </ns1:prstGeom>
          <ns1:solidFill>
            <ns1:srgbClr val="9ABEA3"/>
          </ns1:solidFill>
          <ns1:ln/>
        </ns0:spPr>
        <ns0:txBody>
          <ns1:bodyPr/>
          <ns1:lstStyle/>
          <ns1:p>
            <ns1:endParaRPr lang="hr-HR"/>
          </ns1:p>
        </ns0:txBody>
      </ns0:sp>
      <ns0:sp>
        <ns0:nvSpPr>
          <ns0:cNvPr id="14" name="Text 12"/>
          <ns0:cNvSpPr/>
          <ns0:nvPr/>
        </ns0:nvSpPr>
        <ns0:spPr>
          <ns1:xfrm>
            <ns1:off x="1325880" y="505145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Montenegro</ns1:t>
            </ns1:r>
            <ns1:endParaRPr lang="en-US" sz="1100" dirty="0"/>
          </ns1:p>
        </ns0:txBody>
      </ns0:sp>
      <ns0:sp>
        <ns0:nvSpPr>
          <ns0:cNvPr id="15" name="Text 13"/>
          <ns0:cNvSpPr/>
          <ns0:nvPr/>
        </ns0:nvSpPr>
        <ns0:spPr>
          <ns1:xfrm>
            <ns1:off x="1143000" y="5536089"/>
            <ns1:ext cx="2788920" cy="457200"/>
          </ns1:xfrm>
          <ns1:prstGeom prst="rect">
            <ns1:avLst/>
          </ns1:prstGeom>
          <ns1:noFill/>
          <ns1:ln/>
        </ns0:spPr>
        <ns0:txBody>
          <ns1:bodyPr wrap="square" rtlCol="0" anchor="ctr"/>
          <ns1:lstStyle/>
          <ns1:p>
            <ns1:pPr marL="0" indent="0">
              <ns1:lnSpc>
                <ns1:spcPct val="100000"/>
              </ns1:lnSpc>
              <ns1:buNone/>
            </ns1:pPr>
            <ns1:r>
              <ns1:rPr lang="en-US" sz="900" i="1" dirty="0">
                <ns1:solidFill>
                  <ns1:srgbClr val="63755A"/>
                </ns1:solidFill>
                <ns1:latin typeface="Nunito" pitchFamily="34" charset="0"/>
                <ns1:ea typeface="Nunito" pitchFamily="34" charset="-122"/>
                <ns1:cs typeface="Nunito" pitchFamily="34" charset="-120"/>
              </ns1:rPr>
              <ns1:t>Native language, low CAC, existing trust channels (workshops, pediatricians, daycares, and corporations).</ns1:t>
            </ns1:r>
            <ns1:endParaRPr lang="en-US" sz="900" dirty="0"/>
          </ns1:p>
        </ns0:txBody>
      </ns0:sp>
      <ns0:sp>
        <ns0:nvSpPr>
          <ns0:cNvPr id="16" name="Shape 14"/>
          <ns0:cNvSpPr/>
          <ns0:nvPr/>
        </ns0:nvSpPr>
        <ns0:spPr>
          <ns1:xfrm>
            <ns1:off x="4526280" y="2701449"/>
            <ns1:ext cx="3383280" cy="3337560"/>
          </ns1:xfrm>
          <ns1:prstGeom prst="roundRect">
            <ns1:avLst>
              <ns1:gd name="adj" fmla="val 3836"/>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17" name="Text 15"/>
          <ns0:cNvSpPr/>
          <ns0:nvPr/>
        </ns0:nvSpPr>
        <ns0:spPr>
          <ns1:xfrm>
            <ns1:off x="4846320" y="2884329"/>
            <ns1:ext cx="2834640" cy="274320"/>
          </ns1:xfrm>
          <ns1:prstGeom prst="rect">
            <ns1:avLst/>
          </ns1:prstGeom>
          <ns1:noFill/>
          <ns1:ln/>
        </ns0:spPr>
        <ns0:txBody>
          <ns1:bodyPr wrap="square" rtlCol="0" anchor="ctr"/>
          <ns1:lstStyle/>
          <ns1:p>
            <ns1:pPr marL="0" indent="0">
              <ns1:buNone/>
            </ns1:pPr>
            <ns1:r>
              <ns1:rPr lang="en-US" sz="1100" b="1" kern="0" spc="100" dirty="0">
                <ns1:solidFill>
                  <ns1:srgbClr val="C68468"/>
                </ns1:solidFill>
                <ns1:latin typeface="Nunito" pitchFamily="34" charset="0"/>
                <ns1:ea typeface="Nunito" pitchFamily="34" charset="-122"/>
                <ns1:cs typeface="Nunito" pitchFamily="34" charset="-120"/>
              </ns1:rPr>
              <ns1:t>PHASE 2 · 2028–31</ns1:t>
            </ns1:r>
            <ns1:endParaRPr lang="en-US" sz="1100" dirty="0"/>
          </ns1:p>
        </ns0:txBody>
      </ns0:sp>
      <ns0:sp>
        <ns0:nvSpPr>
          <ns0:cNvPr id="18" name="Text 16"/>
          <ns0:cNvSpPr/>
          <ns0:nvPr/>
        </ns0:nvSpPr>
        <ns0:spPr>
          <ns1:xfrm>
            <ns1:off x="4846320" y="3158649"/>
            <ns1:ext cx="2834640" cy="566928"/>
          </ns1:xfrm>
          <ns1:prstGeom prst="rect">
            <ns1:avLst/>
          </ns1:prstGeom>
          <ns1:noFill/>
          <ns1:ln/>
        </ns0:spPr>
        <ns0:txBody>
          <ns1:bodyPr wrap="square" rtlCol="0" anchor="ctr"/>
          <ns1:lstStyle/>
          <ns1:p>
            <ns1:pPr>
              <ns1:lnSpc>
                <ns1:spcPct val="92000"/>
              </ns1:lnSpc>
            </ns1:pPr>
            <ns1:r>
              <ns1:rPr lang="en-US" sz="1550" b="1" dirty="0">
                <ns1:solidFill>
                  <ns1:srgbClr val="2F3D2B"/>
                </ns1:solidFill>
                <ns1:latin typeface="Nunito" pitchFamily="34" charset="0"/>
                <ns1:ea typeface="Nunito" pitchFamily="34" charset="-122"/>
                <ns1:cs typeface="Nunito" pitchFamily="34" charset="-120"/>
              </ns1:rPr>
              <ns1:t>German-speaking </ns1:t>
            </ns1:r>
            <ns1:r>
              <ns1:rPr lang="hr-HR" sz="1550" b="1" dirty="0" err="1">
                <ns1:solidFill>
                  <ns1:srgbClr val="2F3D2B"/>
                </ns1:solidFill>
                <ns1:latin typeface="Nunito" pitchFamily="34" charset="0"/>
                <ns1:ea typeface="Nunito" pitchFamily="34" charset="-122"/>
                <ns1:cs typeface="Nunito" pitchFamily="34" charset="-120"/>
              </ns1:rPr>
              <ns1:t>(DACH)</ns1:t>
            </ns1:r>
            <ns1:endParaRPr lang="en-US" sz="1550" dirty="0"/>
          </ns1:p>
        </ns0:txBody>
      </ns0:sp>
      <ns0:sp>
        <ns0:nvSpPr>
          <ns0:cNvPr id="19" name="Shape 17"/>
          <ns0:cNvSpPr/>
          <ns0:nvPr/>
        </ns0:nvSpPr>
        <ns0:spPr>
          <ns1:xfrm>
            <ns1:off x="4846320" y="3817017"/>
            <ns1:ext cx="2743200" cy="338328"/>
          </ns1:xfrm>
          <ns1:prstGeom prst="roundRect">
            <ns1:avLst>
              <ns1:gd name="adj" fmla="val 48649"/>
            </ns1:avLst>
          </ns1:prstGeom>
          <ns1:solidFill>
            <ns1:srgbClr val="F7DDBA"/>
          </ns1:solidFill>
          <ns1:ln/>
        </ns0:spPr>
        <ns0:txBody>
          <ns1:bodyPr/>
          <ns1:lstStyle/>
          <ns1:p>
            <ns1:endParaRPr lang="hr-HR"/>
          </ns1:p>
        </ns0:txBody>
      </ns0:sp>
      <ns0:sp>
        <ns0:nvSpPr>
          <ns0:cNvPr id="20" name="Text 18"/>
          <ns0:cNvSpPr/>
          <ns0:nvPr/>
        </ns0:nvSpPr>
        <ns0:spPr>
          <ns1:xfrm>
            <ns1:off x="5029200" y="381701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Austria (test 2028)</ns1:t>
            </ns1:r>
            <ns1:endParaRPr lang="en-US" sz="1100" dirty="0"/>
          </ns1:p>
        </ns0:txBody>
      </ns0:sp>
      <ns0:sp>
        <ns0:nvSpPr>
          <ns0:cNvPr id="21" name="Shape 19"/>
          <ns0:cNvSpPr/>
          <ns0:nvPr/>
        </ns0:nvSpPr>
        <ns0:spPr>
          <ns1:xfrm>
            <ns1:off x="4846320" y="4228497"/>
            <ns1:ext cx="2743200" cy="338328"/>
          </ns1:xfrm>
          <ns1:prstGeom prst="roundRect">
            <ns1:avLst>
              <ns1:gd name="adj" fmla="val 48649"/>
            </ns1:avLst>
          </ns1:prstGeom>
          <ns1:solidFill>
            <ns1:srgbClr val="F7DDBA"/>
          </ns1:solidFill>
          <ns1:ln/>
        </ns0:spPr>
        <ns0:txBody>
          <ns1:bodyPr/>
          <ns1:lstStyle/>
          <ns1:p>
            <ns1:endParaRPr lang="hr-HR"/>
          </ns1:p>
        </ns0:txBody>
      </ns0:sp>
      <ns0:sp>
        <ns0:nvSpPr>
          <ns0:cNvPr id="22" name="Text 20"/>
          <ns0:cNvSpPr/>
          <ns0:nvPr/>
        </ns0:nvSpPr>
        <ns0:spPr>
          <ns1:xfrm>
            <ns1:off x="5029200" y="422849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Germany (test 2028)</ns1:t>
            </ns1:r>
            <ns1:endParaRPr lang="en-US" sz="1100" dirty="0"/>
          </ns1:p>
        </ns0:txBody>
      </ns0:sp>
      <ns0:sp>
        <ns0:nvSpPr>
          <ns0:cNvPr id="23" name="Shape 21"/>
          <ns0:cNvSpPr/>
          <ns0:nvPr/>
        </ns0:nvSpPr>
        <ns0:spPr>
          <ns1:xfrm>
            <ns1:off x="4846320" y="4639977"/>
            <ns1:ext cx="2743200" cy="338328"/>
          </ns1:xfrm>
          <ns1:prstGeom prst="roundRect">
            <ns1:avLst>
              <ns1:gd name="adj" fmla="val 48649"/>
            </ns1:avLst>
          </ns1:prstGeom>
          <ns1:solidFill>
            <ns1:srgbClr val="F7DDBA"/>
          </ns1:solidFill>
          <ns1:ln/>
        </ns0:spPr>
        <ns0:txBody>
          <ns1:bodyPr/>
          <ns1:lstStyle/>
          <ns1:p>
            <ns1:endParaRPr lang="hr-HR"/>
          </ns1:p>
        </ns0:txBody>
      </ns0:sp>
      <ns0:sp>
        <ns0:nvSpPr>
          <ns0:cNvPr id="24" name="Text 22"/>
          <ns0:cNvSpPr/>
          <ns0:nvPr/>
        </ns0:nvSpPr>
        <ns0:spPr>
          <ns1:xfrm>
            <ns1:off x="5029200" y="463997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Switzerland (German)</ns1:t>
            </ns1:r>
            <ns1:endParaRPr lang="en-US" sz="1100" dirty="0"/>
          </ns1:p>
        </ns0:txBody>
      </ns0:sp>
      <ns0:sp>
        <ns0:nvSpPr>
          <ns0:cNvPr id="25" name="Shape 23"/>
          <ns0:cNvSpPr/>
          <ns0:nvPr/>
        </ns0:nvSpPr>
        <ns0:spPr>
          <ns1:xfrm>
            <ns1:off x="4846320" y="5051457"/>
            <ns1:ext cx="2743200" cy="338328"/>
          </ns1:xfrm>
          <ns1:prstGeom prst="roundRect">
            <ns1:avLst>
              <ns1:gd name="adj" fmla="val 48649"/>
            </ns1:avLst>
          </ns1:prstGeom>
          <ns1:solidFill>
            <ns1:srgbClr val="F7DDBA"/>
          </ns1:solidFill>
          <ns1:ln/>
        </ns0:spPr>
        <ns0:txBody>
          <ns1:bodyPr/>
          <ns1:lstStyle/>
          <ns1:p>
            <ns1:endParaRPr lang="hr-HR"/>
          </ns1:p>
        </ns0:txBody>
      </ns0:sp>
      <ns0:sp>
        <ns0:nvSpPr>
          <ns0:cNvPr id="26" name="Text 24"/>
          <ns0:cNvSpPr/>
          <ns0:nvPr/>
        </ns0:nvSpPr>
        <ns0:spPr>
          <ns1:xfrm>
            <ns1:off x="5029200" y="505145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Diaspora in DE &amp; AT</ns1:t>
            </ns1:r>
            <ns1:endParaRPr lang="en-US" sz="1100" dirty="0"/>
          </ns1:p>
        </ns0:txBody>
      </ns0:sp>
      <ns0:sp>
        <ns0:nvSpPr>
          <ns0:cNvPr id="27" name="Text 25"/>
          <ns0:cNvSpPr/>
          <ns0:nvPr/>
        </ns0:nvSpPr>
        <ns0:spPr>
          <ns1:xfrm>
            <ns1:off x="4846320" y="5536089"/>
            <ns1:ext cx="2788920" cy="457200"/>
          </ns1:xfrm>
          <ns1:prstGeom prst="rect">
            <ns1:avLst/>
          </ns1:prstGeom>
          <ns1:noFill/>
          <ns1:ln/>
        </ns0:spPr>
        <ns0:txBody>
          <ns1:bodyPr wrap="square" rtlCol="0" anchor="ctr"/>
          <ns1:lstStyle/>
          <ns1:p>
            <ns1:pPr marL="0" indent="0">
              <ns1:lnSpc>
                <ns1:spcPct val="100000"/>
              </ns1:lnSpc>
              <ns1:buNone/>
            </ns1:pPr>
            <ns1:r>
              <ns1:rPr lang="en-US" sz="900" i="1" dirty="0">
                <ns1:solidFill>
                  <ns1:srgbClr val="63755A"/>
                </ns1:solidFill>
                <ns1:latin typeface="Nunito" pitchFamily="34" charset="0"/>
                <ns1:ea typeface="Nunito" pitchFamily="34" charset="-122"/>
                <ns1:cs typeface="Nunito" pitchFamily="34" charset="-120"/>
              </ns1:rPr>
              <ns1:t>Interest test in mo. 9–12, test in H1 2028 with a small UK + Ireland signal test; entry 2029 where CAC is better.</ns1:t>
            </ns1:r>
            <ns1:endParaRPr lang="en-US" sz="900" dirty="0"/>
          </ns1:p>
        </ns0:txBody>
      </ns0:sp>
      <ns0:sp>
        <ns0:nvSpPr>
          <ns0:cNvPr id="28" name="Shape 26"/>
          <ns0:cNvSpPr/>
          <ns0:nvPr/>
        </ns0:nvSpPr>
        <ns0:spPr>
          <ns1:xfrm>
            <ns1:off x="8229600" y="2701449"/>
            <ns1:ext cx="3383280" cy="3337560"/>
          </ns1:xfrm>
          <ns1:prstGeom prst="roundRect">
            <ns1:avLst>
              <ns1:gd name="adj" fmla="val 3836"/>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29" name="Text 27"/>
          <ns0:cNvSpPr/>
          <ns0:nvPr/>
        </ns0:nvSpPr>
        <ns0:spPr>
          <ns1:xfrm>
            <ns1:off x="8549640" y="2884329"/>
            <ns1:ext cx="2834640" cy="274320"/>
          </ns1:xfrm>
          <ns1:prstGeom prst="rect">
            <ns1:avLst/>
          </ns1:prstGeom>
          <ns1:noFill/>
          <ns1:ln/>
        </ns0:spPr>
        <ns0:txBody>
          <ns1:bodyPr wrap="square" rtlCol="0" anchor="ctr"/>
          <ns1:lstStyle/>
          <ns1:p>
            <ns1:pPr marL="0" indent="0">
              <ns1:buNone/>
            </ns1:pPr>
            <ns1:r>
              <ns1:rPr lang="en-US" sz="1100" b="1" kern="0" spc="100" dirty="0">
                <ns1:solidFill>
                  <ns1:srgbClr val="C68468"/>
                </ns1:solidFill>
                <ns1:latin typeface="Nunito" pitchFamily="34" charset="0"/>
                <ns1:ea typeface="Nunito" pitchFamily="34" charset="-122"/>
                <ns1:cs typeface="Nunito" pitchFamily="34" charset="-120"/>
              </ns1:rPr>
              <ns1:t>PHASE 3 · 2029+</ns1:t>
            </ns1:r>
            <ns1:endParaRPr lang="en-US" sz="1100" dirty="0"/>
          </ns1:p>
        </ns0:txBody>
      </ns0:sp>
      <ns0:sp>
        <ns0:nvSpPr>
          <ns0:cNvPr id="30" name="Text 28"/>
          <ns0:cNvSpPr/>
          <ns0:nvPr/>
        </ns0:nvSpPr>
        <ns0:spPr>
          <ns1:xfrm>
            <ns1:off x="8549640" y="3158649"/>
            <ns1:ext cx="2834640" cy="566928"/>
          </ns1:xfrm>
          <ns1:prstGeom prst="rect">
            <ns1:avLst/>
          </ns1:prstGeom>
          <ns1:noFill/>
          <ns1:ln/>
        </ns0:spPr>
        <ns0:txBody>
          <ns1:bodyPr wrap="square" rtlCol="0" anchor="ctr"/>
          <ns1:lstStyle/>
          <ns1:p>
            <ns1:pPr marL="0" indent="0">
              <ns1:lnSpc>
                <ns1:spcPct val="92000"/>
              </ns1:lnSpc>
              <ns1:buNone/>
            </ns1:pPr>
            <ns1:r>
              <ns1:rPr lang="en-US" sz="1550" b="1" dirty="0">
                <ns1:solidFill>
                  <ns1:srgbClr val="2F3D2B"/>
                </ns1:solidFill>
                <ns1:latin typeface="Nunito" pitchFamily="34" charset="0"/>
                <ns1:ea typeface="Nunito" pitchFamily="34" charset="-122"/>
                <ns1:cs typeface="Nunito" pitchFamily="34" charset="-120"/>
              </ns1:rPr>
              <ns1:t>English &amp; high-value</ns1:t>
            </ns1:r>
            <ns1:endParaRPr lang="en-US" sz="1550" dirty="0"/>
          </ns1:p>
        </ns0:txBody>
      </ns0:sp>
      <ns0:sp>
        <ns0:nvSpPr>
          <ns0:cNvPr id="31" name="Shape 29"/>
          <ns0:cNvSpPr/>
          <ns0:nvPr/>
        </ns0:nvSpPr>
        <ns0:spPr>
          <ns1:xfrm>
            <ns1:off x="8549640" y="3817017"/>
            <ns1:ext cx="2743200" cy="338328"/>
          </ns1:xfrm>
          <ns1:prstGeom prst="roundRect">
            <ns1:avLst>
              <ns1:gd name="adj" fmla="val 48649"/>
            </ns1:avLst>
          </ns1:prstGeom>
          <ns1:solidFill>
            <ns1:srgbClr val="E2B7A4"/>
          </ns1:solidFill>
          <ns1:ln/>
        </ns0:spPr>
        <ns0:txBody>
          <ns1:bodyPr/>
          <ns1:lstStyle/>
          <ns1:p>
            <ns1:endParaRPr lang="hr-HR"/>
          </ns1:p>
        </ns0:txBody>
      </ns0:sp>
      <ns0:sp>
        <ns0:nvSpPr>
          <ns0:cNvPr id="32" name="Text 30"/>
          <ns0:cNvSpPr/>
          <ns0:nvPr/>
        </ns0:nvSpPr>
        <ns0:spPr>
          <ns1:xfrm>
            <ns1:off x="8732520" y="3817017"/>
            <ns1:ext cx="2468880" cy="338328"/>
          </ns1:xfrm>
          <ns1:prstGeom prst="rect">
            <ns1:avLst/>
          </ns1:prstGeom>
          <ns1:noFill/>
          <ns1:ln/>
        </ns0:spPr>
        <ns0:txBody>
          <ns1:bodyPr wrap="square" rtlCol="0" anchor="ctr"/>
          <ns1:lstStyle/>
          <ns1:p>
            <ns1:pPr marL="0" indent="0">
              <ns1:buNone/>
            </ns1:pPr>
            <ns1:r>
              <ns1:rPr lang="en-US" sz="1100" b="1" dirty="0">
                <ns1:solidFill>
                  <ns1:srgbClr val="2F3D2B"/>
                </ns1:solidFill>
                <ns1:latin typeface="Nunito" pitchFamily="34" charset="0"/>
                <ns1:ea typeface="Nunito" pitchFamily="34" charset="-122"/>
                <ns1:cs typeface="Nunito" pitchFamily="34" charset="-120"/>
              </ns1:rPr>
              <ns1:t>UK + Ireland (2030)</ns1:t>
            </ns1:r>
            <ns1:endParaRPr lang="en-US" sz="1100" dirty="0"/>
          </ns1:p>
        </ns0:txBody>
      </ns0:sp>
      <ns0:sp>
        <ns0:nvSpPr>
          <ns0:cNvPr id="33" name="Shape 31"/>
          <ns0:cNvSpPr/>
          <ns0:nvPr/>
        </ns0:nvSpPr>
        <ns0:spPr>
          <ns1:xfrm>
            <ns1:off x="8549640" y="4228497"/>
            <ns1:ext cx="2743200" cy="338328"/>
          </ns1:xfrm>
          <ns1:prstGeom prst="roundRect">
            <ns1:avLst>
              <ns1:gd name="adj" fmla="val 48649"/>
            </ns1:avLst>
          </ns1:prstGeom>
          <ns1:solidFill>
            <ns1:srgbClr val="E2B7A4"/>
          </ns1:solidFill>
          <ns1:ln/>
        </ns0:spPr>
        <ns0:txBody>
          <ns1:bodyPr/>
          <ns1:lstStyle/>
          <ns1:p>
            <ns1:endParaRPr lang="hr-HR"/>
          </ns1:p>
        </ns0:txBody>
      </ns0:sp>
      <ns0:sp>
        <ns0:nvSpPr>
          <ns0:cNvPr id="34" name="Text 32"/>
          <ns0:cNvSpPr/>
          <ns0:nvPr/>
        </ns0:nvSpPr>
        <ns0:spPr>
          <ns1:xfrm>
            <ns1:off x="8732520" y="4228497"/>
            <ns1:ext cx="2468880" cy="338328"/>
          </ns1:xfrm>
          <ns1:prstGeom prst="rect">
            <ns1:avLst/>
          </ns1:prstGeom>
          <ns1:noFill/>
          <ns1:ln/>
        </ns0:spPr>
        <ns0:txBody>
          <ns1:bodyPr wrap="square" rtlCol="0" anchor="ctr"/>
          <ns1:lstStyle/>
          <ns1:p>
            <ns1:r>
              <ns1:rPr lang="en-US" sz="1100" b="1" dirty="0">
                <ns1:solidFill>
                  <ns1:srgbClr val="2F3D2B"/>
                </ns1:solidFill>
                <ns1:latin typeface="Nunito" pitchFamily="34" charset="0"/>
                <ns1:ea typeface="Nunito" pitchFamily="34" charset="-122"/>
                <ns1:cs typeface="Nunito" pitchFamily="34" charset="-120"/>
              </ns1:rPr>
              <ns1:t>US + Canada · ANZ</ns1:t>
            </ns1:r>
            <ns1:endParaRPr lang="en-US" sz="1100" dirty="0"/>
          </ns1:p>
        </ns0:txBody>
      </ns0:sp>
      <ns0:sp>
        <ns0:nvSpPr>
          <ns0:cNvPr id="35" name="Shape 33"/>
          <ns0:cNvSpPr/>
          <ns0:nvPr/>
        </ns0:nvSpPr>
        <ns0:spPr>
          <ns1:xfrm>
            <ns1:off x="8549640" y="4639977"/>
            <ns1:ext cx="2743200" cy="338328"/>
          </ns1:xfrm>
          <ns1:prstGeom prst="roundRect">
            <ns1:avLst>
              <ns1:gd name="adj" fmla="val 48649"/>
            </ns1:avLst>
          </ns1:prstGeom>
          <ns1:solidFill>
            <ns1:srgbClr val="E2B7A4"/>
          </ns1:solidFill>
          <ns1:ln/>
        </ns0:spPr>
        <ns0:txBody>
          <ns1:bodyPr/>
          <ns1:lstStyle/>
          <ns1:p>
            <ns1:endParaRPr lang="hr-HR"/>
          </ns1:p>
        </ns0:txBody>
      </ns0:sp>
      <ns0:sp>
        <ns0:nvSpPr>
          <ns0:cNvPr id="36" name="Text 34"/>
          <ns0:cNvSpPr/>
          <ns0:nvPr/>
        </ns0:nvSpPr>
        <ns0:spPr>
          <ns1:xfrm>
            <ns1:off x="8732520" y="4639977"/>
            <ns1:ext cx="2468880" cy="338328"/>
          </ns1:xfrm>
          <ns1:prstGeom prst="rect">
            <ns1:avLst/>
          </ns1:prstGeom>
          <ns1:noFill/>
          <ns1:ln/>
        </ns0:spPr>
        <ns0:txBody>
          <ns1:bodyPr wrap="square" rtlCol="0" anchor="ctr"/>
          <ns1:lstStyle/>
          <ns1:p>
            <ns1:pPr marL="0" indent="0">
              <ns1:buNone/>
            </ns1:pPr>
            <ns1:r>
              <ns1:rPr lang="hr-HR" sz="1100" b="1" dirty="0">
                <ns1:solidFill>
                  <ns1:srgbClr val="2F3D2B"/>
                </ns1:solidFill>
                <ns1:latin typeface="Nunito" pitchFamily="34" charset="0"/>
                <ns1:ea typeface="Nunito" pitchFamily="34" charset="-122"/>
                <ns1:cs typeface="Nunito" pitchFamily="34" charset="-120"/>
              </ns1:rPr>
              <ns1:t>Nordics + NL (test 2029)</ns1:t>
            </ns1:r>
            <ns1:endParaRPr lang="en-US" sz="1100" dirty="0"/>
          </ns1:p>
        </ns0:txBody>
      </ns0:sp>
      <ns0:sp>
        <ns0:nvSpPr>
          <ns0:cNvPr id="37" name="Shape 35"/>
          <ns0:cNvSpPr/>
          <ns0:nvPr/>
        </ns0:nvSpPr>
        <ns0:spPr>
          <ns1:xfrm>
            <ns1:off x="8549640" y="5051457"/>
            <ns1:ext cx="2743200" cy="338328"/>
          </ns1:xfrm>
          <ns1:prstGeom prst="roundRect">
            <ns1:avLst>
              <ns1:gd name="adj" fmla="val 48649"/>
            </ns1:avLst>
          </ns1:prstGeom>
          <ns1:solidFill>
            <ns1:srgbClr val="E2B7A4"/>
          </ns1:solidFill>
          <ns1:ln/>
        </ns0:spPr>
        <ns0:txBody>
          <ns1:bodyPr/>
          <ns1:lstStyle/>
          <ns1:p>
            <ns1:endParaRPr lang="hr-HR"/>
          </ns1:p>
        </ns0:txBody>
      </ns0:sp>
      <ns0:sp>
        <ns0:nvSpPr>
          <ns0:cNvPr id="38" name="Text 36"/>
          <ns0:cNvSpPr/>
          <ns0:nvPr/>
        </ns0:nvSpPr>
        <ns0:spPr>
          <ns1:xfrm>
            <ns1:off x="8732520" y="5051457"/>
            <ns1:ext cx="2468880" cy="338328"/>
          </ns1:xfrm>
          <ns1:prstGeom prst="rect">
            <ns1:avLst/>
          </ns1:prstGeom>
          <ns1:noFill/>
          <ns1:ln/>
        </ns0:spPr>
        <ns0:txBody>
          <ns1:bodyPr wrap="square" rtlCol="0" anchor="ctr"/>
          <ns1:lstStyle/>
          <ns1:p>
            <ns1:pPr marL="0" indent="0">
              <ns1:buNone/>
            </ns1:pPr>
            <ns1:r>
              <ns1:rPr lang="hr-HR" sz="1100" b="1" dirty="0">
                <ns1:solidFill>
                  <ns1:srgbClr val="2F3D2B"/>
                </ns1:solidFill>
                <ns1:latin typeface="Nunito" pitchFamily="34" charset="0"/>
              </ns1:rPr>
              <ns1:t>Japan &amp; South Korea (2032+)</ns1:t>
            </ns1:r>
            <ns1:endParaRPr lang="en-US" sz="1100" dirty="0"/>
          </ns1:p>
        </ns0:txBody>
      </ns0:sp>
      <ns0:sp>
        <ns0:nvSpPr>
          <ns0:cNvPr id="39" name="Text 37"/>
          <ns0:cNvSpPr/>
          <ns0:nvPr/>
        </ns0:nvSpPr>
        <ns0:spPr>
          <ns1:xfrm>
            <ns1:off x="8549640" y="5536089"/>
            <ns1:ext cx="2788920" cy="457200"/>
          </ns1:xfrm>
          <ns1:prstGeom prst="rect">
            <ns1:avLst/>
          </ns1:prstGeom>
          <ns1:noFill/>
          <ns1:ln/>
        </ns0:spPr>
        <ns0:txBody>
          <ns1:bodyPr wrap="square" rtlCol="0" anchor="ctr"/>
          <ns1:lstStyle/>
          <ns1:p>
            <ns1:pPr marL="0" indent="0">
              <ns1:lnSpc>
                <ns1:spcPct val="100000"/>
              </ns1:lnSpc>
              <ns1:buNone/>
            </ns1:pPr>
            <ns1:r>
              <ns1:rPr lang="en-US" sz="900" i="1" dirty="0">
                <ns1:solidFill>
                  <ns1:srgbClr val="63755A"/>
                </ns1:solidFill>
                <ns1:latin typeface="Nunito" pitchFamily="34" charset="0"/>
                <ns1:ea typeface="Nunito" pitchFamily="34" charset="-122"/>
                <ns1:cs typeface="Nunito" pitchFamily="34" charset="-120"/>
              </ns1:rPr>
              <ns1:t>The English version exists from the 2028 test. High-value markets tested in 2029; entry in 2030 only if CAC ≤ DACH. Japan and Korea with localisation.</ns1:t>
            </ns1:r>
            <ns1:endParaRPr lang="en-US" sz="900" dirty="0"/>
          </ns1:p>
        </ns0:txBody>
      </ns0:sp>
      <ns0:sp>
        <ns0:nvSpPr>
          <ns0:cNvPr id="40" name="Shape 38"/>
          <ns0:cNvSpPr/>
          <ns0:nvPr/>
        </ns0:nvSpPr>
        <ns0:spPr>
          <ns1:xfrm>
            <ns1:off x="4224528" y="4347369"/>
            <ns1:ext cx="292608" cy="0"/>
          </ns1:xfrm>
          <ns1:prstGeom prst="line">
            <ns1:avLst/>
          </ns1:prstGeom>
          <ns1:noFill/>
          <ns1:ln w="31750">
            <ns1:solidFill>
              <ns1:srgbClr val="C68468"/>
            </ns1:solidFill>
            <ns1:prstDash val="solid"/>
            <ns1:tailEnd type="triangle"/>
          </ns1:ln>
        </ns0:spPr>
        <ns0:txBody>
          <ns1:bodyPr/>
          <ns1:lstStyle/>
          <ns1:p>
            <ns1:endParaRPr lang="hr-HR"/>
          </ns1:p>
        </ns0:txBody>
      </ns0:sp>
      <ns0:sp>
        <ns0:nvSpPr>
          <ns0:cNvPr id="41" name="Shape 39"/>
          <ns0:cNvSpPr/>
          <ns0:nvPr/>
        </ns0:nvSpPr>
        <ns0:spPr>
          <ns1:xfrm>
            <ns1:off x="7927848" y="4347369"/>
            <ns1:ext cx="292608" cy="0"/>
          </ns1:xfrm>
          <ns1:prstGeom prst="line">
            <ns1:avLst/>
          </ns1:prstGeom>
          <ns1:noFill/>
          <ns1:ln w="31750">
            <ns1:solidFill>
              <ns1:srgbClr val="C68468"/>
            </ns1:solidFill>
            <ns1:prstDash val="solid"/>
            <ns1:tailEnd type="triangle"/>
          </ns1:ln>
        </ns0:spPr>
        <ns0:txBody>
          <ns1:bodyPr/>
          <ns1:lstStyle/>
          <ns1:p>
            <ns1:endParaRPr lang="hr-HR"/>
          </ns1:p>
        </ns0:txBody>
      </ns0:sp>
      <ns0:pic>
        <ns0:nvPicPr>
          <ns0:cNvPr id="46" name="Image 0" descr="/home/claude/deck_logos/mark_sage.png"/>
          <ns0:cNvPicPr>
            <ns1:picLocks noChangeAspect="1"/>
          </ns0:cNvPicPr>
          <ns0:nvPr/>
        </ns0:nvPicPr>
        <ns0:blipFill>
          <ns1:blip ns2:embed="rId3">
            <ns1:alphaModFix amt="70000"/>
          </ns1:blip>
          <ns1:stretch>
            <ns1:fillRect/>
          </ns1:stretch>
        </ns0:blipFill>
        <ns0:spPr>
          <ns1:xfrm>
            <ns1:off x="11475720" y="6400800"/>
            <ns1:ext cx="292608" cy="292608"/>
          </ns1:xfrm>
          <ns1:prstGeom prst="rect">
            <ns1:avLst/>
          </ns1:prstGeom>
        </ns0:spPr>
      </ns0:pic>
      <ns0:sp>
        <ns0:nvSpPr>
          <ns0:cNvPr id="47" name="Text 44"/>
          <ns0:cNvSpPr/>
          <ns0:nvPr/>
        </ns0:nvSpPr>
        <ns0:spPr>
          <ns1:xfrm>
            <ns1:off x="10972800" y="6400800"/>
            <ns1:ext cx="457200" cy="274320"/>
          </ns1:xfrm>
          <ns1:prstGeom prst="rect">
            <ns1:avLst/>
          </ns1:prstGeom>
          <ns1:noFill/>
          <ns1:ln/>
        </ns0:spPr>
        <ns0:txBody>
          <ns1:bodyPr wrap="square" rtlCol="0" anchor="ctr"/>
          <ns1:lstStyle/>
          <ns1:p>
            <ns1:pPr marL="0" indent="0" algn="r">
              <ns1:buNone/>
            </ns1:pPr>
            <ns1:r>
              <ns1:rPr lang="en-US" sz="900" dirty="0">
                <ns1:solidFill>
                  <ns1:srgbClr val="63755A"/>
                </ns1:solidFill>
                <ns1:latin typeface="Nunito" pitchFamily="34" charset="0"/>
                <ns1:ea typeface="Nunito" pitchFamily="34" charset="-122"/>
                <ns1:cs typeface="Nunito" pitchFamily="34" charset="-120"/>
              </ns1:rPr>
              <ns1:t>13</ns1:t>
            </ns1:r>
            <ns1:endParaRPr lang="en-US" sz="900" dirty="0"/>
          </ns1:p>
        </ns0:txBody>
      </ns0:sp>
    </ns0:spTree>
  </ns0:cSld>
  <ns0:clrMapOvr>
    <ns1:masterClrMapping/>
  </ns0:clrMapOvr>
</ns0:sld>
</file>

<file path=ppt/slides/slide15.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Text 0"/>
          <ns0:cNvSpPr/>
          <ns0:nvPr/>
        </ns0:nvSpPr>
        <ns0:spPr>
          <ns1:xfrm>
            <ns1:off x="822960" y="640080"/>
            <ns1:ext cx="5486400" cy="274320"/>
          </ns1:xfrm>
          <ns1:prstGeom prst="rect">
            <ns1:avLst/>
          </ns1:prstGeom>
          <ns1:noFill/>
          <ns1:ln/>
        </ns0:spPr>
        <ns0:txBody>
          <ns1:bodyPr wrap="square" rtlCol="0" anchor="ctr"/>
          <ns1:lstStyle/>
          <ns1:p>
            <ns1:pPr marL="0" indent="0" algn="l">
              <ns1:buNone/>
            </ns1:pPr>
            <ns1:r>
              <ns1:rPr lang="en-US" sz="1200" b="1" kern="0" spc="300" dirty="0">
                <ns1:solidFill>
                  <ns1:srgbClr val="C68468"/>
                </ns1:solidFill>
                <ns1:latin typeface="Nunito" pitchFamily="34" charset="0"/>
                <ns1:ea typeface="Nunito" pitchFamily="34" charset="-122"/>
                <ns1:cs typeface="Nunito" pitchFamily="34" charset="-120"/>
              </ns1:rPr>
              <ns1:t>VALIDATION &amp; PLAN</ns1:t>
            </ns1:r>
            <ns1:endParaRPr lang="en-US" sz="1200" dirty="0"/>
          </ns1:p>
        </ns0:txBody>
      </ns0:sp>
      <ns0:sp>
        <ns0:nvSpPr>
          <ns0:cNvPr id="3" name="Text 1"/>
          <ns0:cNvSpPr/>
          <ns0:nvPr/>
        </ns0:nvSpPr>
        <ns0:spPr>
          <ns1:xfrm>
            <ns1:off x="822960" y="1089327"/>
            <ns1:ext cx="10515600" cy="731520"/>
          </ns1:xfrm>
          <ns1:prstGeom prst="rect">
            <ns1:avLst/>
          </ns1:prstGeom>
          <ns1:noFill/>
          <ns1:ln/>
        </ns0:spPr>
        <ns0:txBody>
          <ns1:bodyPr wrap="square" rtlCol="0" anchor="ctr"/>
          <ns1:lstStyle/>
          <ns1:p>
            <ns1:pPr marL="0" indent="0">
              <ns1:buNone/>
            </ns1:pPr>
            <ns1:r>
              <ns1:rPr lang="en-US" sz="3000" b="1" dirty="0">
                <ns1:solidFill>
                  <ns1:srgbClr val="2F3D2B"/>
                </ns1:solidFill>
                <ns1:latin typeface="Nunito" pitchFamily="34" charset="0"/>
                <ns1:ea typeface="Nunito" pitchFamily="34" charset="-122"/>
                <ns1:cs typeface="Nunito" pitchFamily="34" charset="-120"/>
              </ns1:rPr>
              <ns1:t>A team that tested the workshops live is now digitizing them.</ns1:t>
            </ns1:r>
            <ns1:endParaRPr lang="en-US" sz="3000" dirty="0"/>
          </ns1:p>
        </ns0:txBody>
      </ns0:sp>
      <ns0:sp>
        <ns0:nvSpPr>
          <ns0:cNvPr id="4" name="Shape 2"/>
          <ns0:cNvSpPr/>
          <ns0:nvPr/>
        </ns0:nvSpPr>
        <ns0:spPr>
          <ns1:xfrm>
            <ns1:off x="822960" y="2194560"/>
            <ns1:ext cx="10515600" cy="1737360"/>
          </ns1:xfrm>
          <ns1:prstGeom prst="roundRect">
            <ns1:avLst>
              <ns1:gd name="adj" fmla="val 9655"/>
            </ns1:avLst>
          </ns1:prstGeom>
          <ns1:solidFill>
            <ns1:srgbClr val="415241"/>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5" name="Text 3"/>
          <ns0:cNvSpPr/>
          <ns0:nvPr/>
        </ns0:nvSpPr>
        <ns0:spPr>
          <ns1:xfrm>
            <ns1:off x="1097280" y="2331720"/>
            <ns1:ext cx="5486400" cy="320040"/>
          </ns1:xfrm>
          <ns1:prstGeom prst="rect">
            <ns1:avLst/>
          </ns1:prstGeom>
          <ns1:noFill/>
          <ns1:ln/>
        </ns0:spPr>
        <ns0:txBody>
          <ns1:bodyPr wrap="square" rtlCol="0" anchor="ctr"/>
          <ns1:lstStyle/>
          <ns1:p>
            <ns1:pPr marL="0" indent="0">
              <ns1:buNone/>
            </ns1:pPr>
            <ns1:r>
              <ns1:rPr lang="en-US" sz="1200" b="1" kern="0" spc="100" dirty="0">
                <ns1:solidFill>
                  <ns1:srgbClr val="F7DDBA"/>
                </ns1:solidFill>
                <ns1:latin typeface="Nunito" pitchFamily="34" charset="0"/>
                <ns1:ea typeface="Nunito" pitchFamily="34" charset="-122"/>
                <ns1:cs typeface="Nunito" pitchFamily="34" charset="-120"/>
              </ns1:rPr>
              <ns1:t>EXPERT FOUNDATION</ns1:t>
            </ns1:r>
            <ns1:endParaRPr lang="en-US" sz="1200" dirty="0"/>
          </ns1:p>
        </ns0:txBody>
      </ns0:sp>
      <ns0:sp>
        <ns0:nvSpPr>
          <ns0:cNvPr id="6" name="Text 4"/>
          <ns0:cNvSpPr/>
          <ns0:nvPr/>
        </ns0:nvSpPr>
        <ns0:spPr>
          <ns1:xfrm>
            <ns1:off x="2514600" y="2654742"/>
            <ns1:ext cx="3017520" cy="731520"/>
          </ns1:xfrm>
          <ns1:prstGeom prst="rect">
            <ns1:avLst/>
          </ns1:prstGeom>
          <ns1:noFill/>
          <ns1:ln/>
        </ns0:spPr>
        <ns0:txBody>
          <ns1:bodyPr wrap="square" rtlCol="0" anchor="ctr"/>
          <ns1:lstStyle/>
          <ns1:p>
            <ns1:pPr marL="0" indent="0">
              <ns1:buNone/>
            </ns1:pPr>
            <ns1:r>
              <ns1:rPr lang="en-US" sz="4400" b="1" dirty="0">
                <ns1:solidFill>
                  <ns1:srgbClr val="EDF3E6"/>
                </ns1:solidFill>
                <ns1:latin typeface="Nunito" pitchFamily="34" charset="0"/>
                <ns1:ea typeface="Nunito" pitchFamily="34" charset="-122"/>
                <ns1:cs typeface="Nunito" pitchFamily="34" charset="-120"/>
              </ns1:rPr>
              <ns1:t>10+</ns1:t>
            </ns1:r>
            <ns1:endParaRPr lang="en-US" sz="2200" dirty="0"/>
          </ns1:p>
        </ns0:txBody>
      </ns0:sp>
      <ns0:sp>
        <ns0:nvSpPr>
          <ns0:cNvPr id="7" name="Text 5"/>
          <ns0:cNvSpPr/>
          <ns0:nvPr/>
        </ns0:nvSpPr>
        <ns0:spPr>
          <ns1:xfrm>
            <ns1:off x="3886200" y="2756916"/>
            <ns1:ext cx="6355080" cy="594360"/>
          </ns1:xfrm>
          <ns1:prstGeom prst="rect">
            <ns1:avLst/>
          </ns1:prstGeom>
          <ns1:noFill/>
          <ns1:ln/>
        </ns0:spPr>
        <ns0:txBody>
          <ns1:bodyPr wrap="square" rtlCol="0" anchor="ctr"/>
          <ns1:lstStyle/>
          <ns1:p>
            <ns1:pPr marL="0" indent="0">
              <ns1:lnSpc>
                <ns1:spcPct val="100000"/>
              </ns1:lnSpc>
              <ns1:buNone/>
            </ns1:pPr>
            <ns1:r>
              <ns1:rPr lang="en-US" b="1" dirty="0" err="1">
                <ns1:solidFill>
                  <ns1:srgbClr val="EDF3E6"/>
                </ns1:solidFill>
                <ns1:latin typeface="Nunito" pitchFamily="34" charset="0"/>
                <ns1:ea typeface="Nunito" pitchFamily="34" charset="-122"/>
                <ns1:cs typeface="Nunito" pitchFamily="34" charset="-120"/>
              </ns1:rPr>
              <ns1:t>years of experience from Tihana Starčević, developmental psychologist</ns1:t>
            </ns1:r>
            <ns1:endParaRPr lang="en-US" dirty="0"/>
          </ns1:p>
        </ns0:txBody>
      </ns0:sp>
      <ns0:sp>
        <ns0:nvSpPr>
          <ns0:cNvPr id="8" name="Text 6"/>
          <ns0:cNvSpPr/>
          <ns0:nvPr/>
        </ns0:nvSpPr>
        <ns0:spPr>
          <ns1:xfrm>
            <ns1:off x="4526280" y="2615184"/>
            <ns1:ext cx="3291840" cy="457200"/>
          </ns1:xfrm>
          <ns1:prstGeom prst="rect">
            <ns1:avLst/>
          </ns1:prstGeom>
          <ns1:noFill/>
          <ns1:ln/>
        </ns0:spPr>
        <ns0:txBody>
          <ns1:bodyPr wrap="square" rtlCol="0" anchor="ctr"/>
          <ns1:lstStyle/>
          <ns1:p>
            <ns1:pPr marL="0" indent="0">
              <ns1:buNone/>
            </ns1:pPr>
            <ns1:endParaRPr lang="en-US" sz="2200" dirty="0"/>
          </ns1:p>
        </ns0:txBody>
      </ns0:sp>
      <ns0:sp>
        <ns0:nvSpPr>
          <ns0:cNvPr id="9" name="Text 7"/>
          <ns0:cNvSpPr/>
          <ns0:nvPr/>
        </ns0:nvSpPr>
        <ns0:spPr>
          <ns1:xfrm>
            <ns1:off x="4526280" y="3054096"/>
            <ns1:ext cx="3200400" cy="310896"/>
          </ns1:xfrm>
          <ns1:prstGeom prst="rect">
            <ns1:avLst/>
          </ns1:prstGeom>
          <ns1:noFill/>
          <ns1:ln/>
        </ns0:spPr>
        <ns0:txBody>
          <ns1:bodyPr wrap="square" rtlCol="0" anchor="ctr"/>
          <ns1:lstStyle/>
          <ns1:p>
            <ns1:pPr marL="0" indent="0">
              <ns1:lnSpc>
                <ns1:spcPct val="100000"/>
              </ns1:lnSpc>
              <ns1:buNone/>
            </ns1:pPr>
            <ns1:endParaRPr lang="en-US" sz="1100" dirty="0"/>
          </ns1:p>
        </ns0:txBody>
      </ns0:sp>
      <ns0:sp>
        <ns0:nvSpPr>
          <ns0:cNvPr id="10" name="Text 8"/>
          <ns0:cNvSpPr/>
          <ns0:nvPr/>
        </ns0:nvSpPr>
        <ns0:spPr>
          <ns1:xfrm>
            <ns1:off x="1088136" y="3209544"/>
            <ns1:ext cx="9884664" cy="685800"/>
          </ns1:xfrm>
          <ns1:prstGeom prst="rect">
            <ns1:avLst/>
          </ns1:prstGeom>
          <ns1:noFill/>
          <ns1:ln/>
        </ns0:spPr>
        <ns0:txBody>
          <ns1:bodyPr wrap="square" rtlCol="0" anchor="ctr"/>
          <ns1:lstStyle/>
          <ns1:p>
            <ns1:pPr marL="0" indent="0">
              <ns1:buNone/>
            </ns1:pPr>
            <ns1:r>
              <ns1:rPr lang="hr-HR" b="0" dirty="0">
                <ns1:solidFill>
                  <ns1:srgbClr val="EDF3E6"/>
                </ns1:solidFill>
              </ns1:rPr>
              <ns1:t>Plus: Workshops delivered to 100+ children in the 2025/2026 school year (A. Šenoa Elementary).</ns1:t>
            </ns1:r>
            <ns1:endParaRPr lang="en-US" dirty="0">
              <ns1:solidFill>
                <ns1:schemeClr val="bg1"/>
              </ns1:solidFill>
            </ns1:endParaRPr>
          </ns1:p>
        </ns0:txBody>
      </ns0:sp>
      <ns0:sp>
        <ns0:nvSpPr>
          <ns0:cNvPr id="11" name="Text 9"/>
          <ns0:cNvSpPr/>
          <ns0:nvPr/>
        </ns0:nvSpPr>
        <ns0:spPr>
          <ns1:xfrm>
            <ns1:off x="7955280" y="3054096"/>
            <ns1:ext cx="3200400" cy="310896"/>
          </ns1:xfrm>
          <ns1:prstGeom prst="rect">
            <ns1:avLst/>
          </ns1:prstGeom>
          <ns1:noFill/>
          <ns1:ln/>
        </ns0:spPr>
        <ns0:txBody>
          <ns1:bodyPr wrap="square" rtlCol="0" anchor="ctr"/>
          <ns1:lstStyle/>
          <ns1:p>
            <ns1:pPr marL="0" indent="0">
              <ns1:lnSpc>
                <ns1:spcPct val="100000"/>
              </ns1:lnSpc>
              <ns1:buNone/>
            </ns1:pPr>
            <ns1:endParaRPr lang="en-US" sz="1100" dirty="0"/>
          </ns1:p>
        </ns0:txBody>
      </ns0:sp>
      <ns0:sp>
        <ns0:nvSpPr>
          <ns0:cNvPr id="12" name="Text 10"/>
          <ns0:cNvSpPr/>
          <ns0:nvPr/>
        </ns0:nvSpPr>
        <ns0:spPr>
          <ns1:xfrm>
            <ns1:off x="822960" y="4059935"/>
            <ns1:ext cx="10515600" cy="548640"/>
          </ns1:xfrm>
          <ns1:prstGeom prst="rect">
            <ns1:avLst/>
          </ns1:prstGeom>
          <ns1:noFill/>
          <ns1:ln/>
        </ns0:spPr>
        <ns0:txBody>
          <ns1:bodyPr wrap="square" rtlCol="0" anchor="ctr"/>
          <ns1:lstStyle/>
          <ns1:p>
            <ns1:pPr marL="0" indent="0">
              <ns1:buNone/>
            </ns1:pPr>
            <ns1:r>
              <ns1:rPr lang="en-US" sz="1150" i="1" dirty="0">
                <ns1:solidFill>
                  <ns1:srgbClr val="63755A"/>
                </ns1:solidFill>
                <ns1:latin typeface="Nunito" pitchFamily="34" charset="0"/>
                <ns1:ea typeface="Nunito" pitchFamily="34" charset="-122"/>
                <ns1:cs typeface="Nunito" pitchFamily="34" charset="-120"/>
              </ns1:rPr>
              <ns1:t>Beta before the seed round. During beta, the AI runs through simulated scenarios and the psychologist reviews the decision tree. </ns1:t>
            </ns1:r>
            <ns1:endParaRPr lang="en-US" sz="1150" dirty="0"/>
          </ns1:p>
        </ns0:txBody>
      </ns0:sp>
      <ns0:sp>
        <ns0:nvSpPr>
          <ns0:cNvPr id="13" name="Text 11"/>
          <ns0:cNvSpPr/>
          <ns0:nvPr/>
        </ns0:nvSpPr>
        <ns0:spPr>
          <ns1:xfrm>
            <ns1:off x="822960" y="4715520"/>
            <ns1:ext cx="5486400" cy="365760"/>
          </ns1:xfrm>
          <ns1:prstGeom prst="rect">
            <ns1:avLst/>
          </ns1:prstGeom>
          <ns1:noFill/>
          <ns1:ln/>
        </ns0:spPr>
        <ns0:txBody>
          <ns1:bodyPr wrap="square" rtlCol="0" anchor="ctr"/>
          <ns1:lstStyle/>
          <ns1:p>
            <ns1:pPr marL="0" indent="0">
              <ns1:buNone/>
            </ns1:pPr>
            <ns1:r>
              <ns1:rPr lang="en-US" sz="1600" b="1" dirty="0">
                <ns1:solidFill>
                  <ns1:srgbClr val="2F3D2B"/>
                </ns1:solidFill>
                <ns1:latin typeface="Nunito" pitchFamily="34" charset="0"/>
                <ns1:ea typeface="Nunito" pitchFamily="34" charset="-122"/>
                <ns1:cs typeface="Nunito" pitchFamily="34" charset="-120"/>
              </ns1:rPr>
              <ns1:t>Plan and decision gates</ns1:t>
            </ns1:r>
            <ns1:endParaRPr lang="en-US" sz="1600" dirty="0"/>
          </ns1:p>
        </ns0:txBody>
      </ns0:sp>
      <ns0:sp>
        <ns0:nvSpPr>
          <ns0:cNvPr id="14" name="Shape 12"/>
          <ns0:cNvSpPr/>
          <ns0:nvPr/>
        </ns0:nvSpPr>
        <ns0:spPr>
          <ns1:xfrm>
            <ns1:off x="1188720" y="5721360"/>
            <ns1:ext cx="9692640" cy="0"/>
          </ns1:xfrm>
          <ns1:prstGeom prst="line">
            <ns1:avLst/>
          </ns1:prstGeom>
          <ns1:noFill/>
          <ns1:ln w="25400">
            <ns1:solidFill>
              <ns1:srgbClr val="AEC5B0"/>
            </ns1:solidFill>
            <ns1:prstDash val="solid"/>
          </ns1:ln>
        </ns0:spPr>
        <ns0:txBody>
          <ns1:bodyPr/>
          <ns1:lstStyle/>
          <ns1:p>
            <ns1:endParaRPr lang="hr-HR"/>
          </ns1:p>
        </ns0:txBody>
      </ns0:sp>
      <ns0:sp>
        <ns0:nvSpPr>
          <ns0:cNvPr id="15" name="Shape 13"/>
          <ns0:cNvSpPr/>
          <ns0:nvPr/>
        </ns0:nvSpPr>
        <ns0:spPr>
          <ns1:xfrm>
            <ns1:off x="1088136" y="5620776"/>
            <ns1:ext cx="201168" cy="201168"/>
          </ns1:xfrm>
          <ns1:prstGeom prst="ellipse">
            <ns1:avLst/>
          </ns1:prstGeom>
          <ns1:solidFill>
            <ns1:srgbClr val="C68468"/>
          </ns1:solidFill>
          <ns1:ln/>
        </ns0:spPr>
        <ns0:txBody>
          <ns1:bodyPr/>
          <ns1:lstStyle/>
          <ns1:p>
            <ns1:endParaRPr lang="hr-HR"/>
          </ns1:p>
        </ns0:txBody>
      </ns0:sp>
      <ns0:sp>
        <ns0:nvSpPr>
          <ns0:cNvPr id="16" name="Text 14"/>
          <ns0:cNvSpPr/>
          <ns0:nvPr/>
        </ns0:nvSpPr>
        <ns0:spPr>
          <ns1:xfrm>
            <ns1:off x="914400" y="5081280"/>
            <ns1:ext cx="2834640" cy="365760"/>
          </ns1:xfrm>
          <ns1:prstGeom prst="rect">
            <ns1:avLst/>
          </ns1:prstGeom>
          <ns1:noFill/>
          <ns1:ln/>
        </ns0:spPr>
        <ns0:txBody>
          <ns1:bodyPr wrap="square" rtlCol="0" anchor="ctr"/>
          <ns1:lstStyle/>
          <ns1:p>
            <ns1:pPr marL="0" indent="0">
              <ns1:buNone/>
            </ns1:pPr>
            <ns1:r>
              <ns1:rPr lang="hr-HR" sz="1400" b="1" dirty="0">
                <ns1:solidFill>
                  <ns1:srgbClr val="C68468"/>
                </ns1:solidFill>
                <ns1:latin typeface="Nunito" pitchFamily="34" charset="0"/>
                <ns1:ea typeface="Nunito" pitchFamily="34" charset="-122"/>
                <ns1:cs typeface="Nunito" pitchFamily="34" charset="-120"/>
              </ns1:rPr>
              <ns1:t>Fall 2026</ns1:t>
            </ns1:r>
            <ns1:endParaRPr lang="en-US" sz="1400" dirty="0"/>
          </ns1:p>
        </ns0:txBody>
      </ns0:sp>
      <ns0:sp>
        <ns0:nvSpPr>
          <ns0:cNvPr id="17" name="Text 15"/>
          <ns0:cNvSpPr/>
          <ns0:nvPr/>
        </ns0:nvSpPr>
        <ns0:spPr>
          <ns1:xfrm>
            <ns1:off x="914400" y="5904240"/>
            <ns1:ext cx="2743200" cy="548640"/>
          </ns1:xfrm>
          <ns1:prstGeom prst="rect">
            <ns1:avLst/>
          </ns1:prstGeom>
          <ns1:noFill/>
          <ns1:ln/>
        </ns0:spPr>
        <ns0:txBody>
          <ns1:bodyPr wrap="square" rtlCol="0" anchor="ctr"/>
          <ns1:lstStyle/>
          <ns1:p>
            <ns1:pPr marL="0" indent="0">
              <ns1:lnSpc>
                <ns1:spcPct val="105000"/>
              </ns1:lnSpc>
              <ns1:buNone/>
            </ns1:pPr>
            <ns1:r>
              <ns1:rPr lang="en-US" sz="1200" dirty="0">
                <ns1:solidFill>
                  <ns1:srgbClr val="415241"/>
                </ns1:solidFill>
                <ns1:latin typeface="Nunito" pitchFamily="34" charset="0"/>
                <ns1:ea typeface="Nunito" pitchFamily="34" charset="-122"/>
                <ns1:cs typeface="Nunito" pitchFamily="34" charset="-120"/>
              </ns1:rPr>
              <ns1:t>Beta and internal testing with AI, self-funded</ns1:t>
            </ns1:r>
            <ns1:endParaRPr lang="en-US" sz="1200" dirty="0"/>
          </ns1:p>
        </ns0:txBody>
      </ns0:sp>
      <ns0:sp>
        <ns0:nvSpPr>
          <ns0:cNvPr id="18" name="Shape 16"/>
          <ns0:cNvSpPr/>
          <ns0:nvPr/>
        </ns0:nvSpPr>
        <ns0:spPr>
          <ns1:xfrm>
            <ns1:off x="4334256" y="5620776"/>
            <ns1:ext cx="201168" cy="201168"/>
          </ns1:xfrm>
          <ns1:prstGeom prst="ellipse">
            <ns1:avLst/>
          </ns1:prstGeom>
          <ns1:solidFill>
            <ns1:srgbClr val="C68468"/>
          </ns1:solidFill>
          <ns1:ln/>
        </ns0:spPr>
        <ns0:txBody>
          <ns1:bodyPr/>
          <ns1:lstStyle/>
          <ns1:p>
            <ns1:endParaRPr lang="hr-HR"/>
          </ns1:p>
        </ns0:txBody>
      </ns0:sp>
      <ns0:sp>
        <ns0:nvSpPr>
          <ns0:cNvPr id="19" name="Text 17"/>
          <ns0:cNvSpPr/>
          <ns0:nvPr/>
        </ns0:nvSpPr>
        <ns0:spPr>
          <ns1:xfrm>
            <ns1:off x="4160520" y="5081280"/>
            <ns1:ext cx="2834640" cy="365760"/>
          </ns1:xfrm>
          <ns1:prstGeom prst="rect">
            <ns1:avLst/>
          </ns1:prstGeom>
          <ns1:noFill/>
          <ns1:ln/>
        </ns0:spPr>
        <ns0:txBody>
          <ns1:bodyPr wrap="square" rtlCol="0" anchor="ctr"/>
          <ns1:lstStyle/>
          <ns1:p>
            <ns1:pPr marL="0" indent="0">
              <ns1:buNone/>
            </ns1:pPr>
            <ns1:r>
              <ns1:rPr lang="en-US" sz="1400" b="1" dirty="0">
                <ns1:solidFill>
                  <ns1:srgbClr val="C68468"/>
                </ns1:solidFill>
                <ns1:latin typeface="Nunito" pitchFamily="34" charset="0"/>
                <ns1:ea typeface="Nunito" pitchFamily="34" charset="-122"/>
                <ns1:cs typeface="Nunito" pitchFamily="34" charset="-120"/>
              </ns1:rPr>
              <ns1:t>Mo. 1–6 · 2027</ns1:t>
            </ns1:r>
            <ns1:endParaRPr lang="en-US" sz="1400" dirty="0"/>
          </ns1:p>
        </ns0:txBody>
      </ns0:sp>
      <ns0:sp>
        <ns0:nvSpPr>
          <ns0:cNvPr id="20" name="Text 18"/>
          <ns0:cNvSpPr/>
          <ns0:nvPr/>
        </ns0:nvSpPr>
        <ns0:spPr>
          <ns1:xfrm>
            <ns1:off x="4160520" y="5904240"/>
            <ns1:ext cx="2743200" cy="548640"/>
          </ns1:xfrm>
          <ns1:prstGeom prst="rect">
            <ns1:avLst/>
          </ns1:prstGeom>
          <ns1:noFill/>
          <ns1:ln/>
        </ns0:spPr>
        <ns0:txBody>
          <ns1:bodyPr wrap="square" rtlCol="0" anchor="ctr"/>
          <ns1:lstStyle/>
          <ns1:p>
            <ns1:pPr marL="0" indent="0">
              <ns1:lnSpc>
                <ns1:spcPct val="105000"/>
              </ns1:lnSpc>
              <ns1:buNone/>
            </ns1:pPr>
            <ns1:r>
              <ns1:rPr lang="hr-HR" sz="1200" dirty="0" err="1">
                <ns1:solidFill>
                  <ns1:srgbClr val="415241"/>
                </ns1:solidFill>
                <ns1:latin typeface="Nunito" pitchFamily="34" charset="0"/>
                <ns1:ea typeface="Nunito" pitchFamily="34" charset="-122"/>
                <ns1:cs typeface="Nunito" pitchFamily="34" charset="-120"/>
              </ns1:rPr>
              <ns1:t>Seed: 100 families (20/30/50) + blind review; decision in June</ns1:t>
            </ns1:r>
            <ns1:endParaRPr lang="en-US" sz="1200" dirty="0"/>
          </ns1:p>
        </ns0:txBody>
      </ns0:sp>
      <ns0:sp>
        <ns0:nvSpPr>
          <ns0:cNvPr id="21" name="Shape 19"/>
          <ns0:cNvSpPr/>
          <ns0:nvPr/>
        </ns0:nvSpPr>
        <ns0:spPr>
          <ns1:xfrm>
            <ns1:off x="7580376" y="5620776"/>
            <ns1:ext cx="201168" cy="201168"/>
          </ns1:xfrm>
          <ns1:prstGeom prst="ellipse">
            <ns1:avLst/>
          </ns1:prstGeom>
          <ns1:solidFill>
            <ns1:srgbClr val="C68468"/>
          </ns1:solidFill>
          <ns1:ln/>
        </ns0:spPr>
        <ns0:txBody>
          <ns1:bodyPr/>
          <ns1:lstStyle/>
          <ns1:p>
            <ns1:endParaRPr lang="hr-HR"/>
          </ns1:p>
        </ns0:txBody>
      </ns0:sp>
      <ns0:sp>
        <ns0:nvSpPr>
          <ns0:cNvPr id="22" name="Text 20"/>
          <ns0:cNvSpPr/>
          <ns0:nvPr/>
        </ns0:nvSpPr>
        <ns0:spPr>
          <ns1:xfrm>
            <ns1:off x="7406640" y="5081280"/>
            <ns1:ext cx="2834640" cy="365760"/>
          </ns1:xfrm>
          <ns1:prstGeom prst="rect">
            <ns1:avLst/>
          </ns1:prstGeom>
          <ns1:noFill/>
          <ns1:ln/>
        </ns0:spPr>
        <ns0:txBody>
          <ns1:bodyPr wrap="square" rtlCol="0" anchor="ctr"/>
          <ns1:lstStyle/>
          <ns1:p>
            <ns1:pPr marL="0" indent="0">
              <ns1:buNone/>
            </ns1:pPr>
            <ns1:r>
              <ns1:rPr lang="en-US" sz="1400" b="1" dirty="0">
                <ns1:solidFill>
                  <ns1:srgbClr val="C68468"/>
                </ns1:solidFill>
                <ns1:latin typeface="Nunito" pitchFamily="34" charset="0"/>
                <ns1:ea typeface="Nunito" pitchFamily="34" charset="-122"/>
                <ns1:cs typeface="Nunito" pitchFamily="34" charset="-120"/>
              </ns1:rPr>
              <ns1:t>Mo. 5–7 · 2027</ns1:t>
            </ns1:r>
            <ns1:endParaRPr lang="en-US" sz="1400" dirty="0"/>
          </ns1:p>
        </ns0:txBody>
      </ns0:sp>
      <ns0:sp>
        <ns0:nvSpPr>
          <ns0:cNvPr id="23" name="Text 21"/>
          <ns0:cNvSpPr/>
          <ns0:nvPr/>
        </ns0:nvSpPr>
        <ns0:spPr>
          <ns1:xfrm>
            <ns1:off x="7406640" y="5904240"/>
            <ns1:ext cx="1528638" cy="548639"/>
          </ns1:xfrm>
          <ns1:prstGeom prst="rect">
            <ns1:avLst/>
          </ns1:prstGeom>
          <ns1:noFill/>
          <ns1:ln/>
        </ns0:spPr>
        <ns0:txBody>
          <ns1:bodyPr wrap="square" rtlCol="0" anchor="ctr"/>
          <ns1:lstStyle/>
          <ns1:p>
            <ns1:pPr marL="0" indent="0">
              <ns1:lnSpc>
                <ns1:spcPct val="105000"/>
              </ns1:lnSpc>
              <ns1:buNone/>
            </ns1:pPr>
            <ns1:r>
              <ns1:rPr lang="en-US" sz="1200" dirty="0" err="1">
                <ns1:solidFill>
                  <ns1:srgbClr val="415241"/>
                </ns1:solidFill>
                <ns1:latin typeface="Nunito" pitchFamily="34" charset="0"/>
                <ns1:ea typeface="Nunito" pitchFamily="34" charset="-122"/>
                <ns1:cs typeface="Nunito" pitchFamily="34" charset="-120"/>
              </ns1:rPr>
              <ns1:t>Campaign start; channel warm-up</ns1:t>
            </ns1:r>
            <ns1:endParaRPr lang="en-US" sz="1200" dirty="0"/>
          </ns1:p>
        </ns0:txBody>
      </ns0:sp>
      <ns0:sp>
        <ns0:nvSpPr>
          <ns0:cNvPr id="24" name="Shape 22"/>
          <ns0:cNvSpPr/>
          <ns0:nvPr/>
        </ns0:nvSpPr>
        <ns0:spPr>
          <ns1:xfrm>
            <ns1:off x="10826496" y="5620776"/>
            <ns1:ext cx="201168" cy="201168"/>
          </ns1:xfrm>
          <ns1:prstGeom prst="ellipse">
            <ns1:avLst/>
          </ns1:prstGeom>
          <ns1:solidFill>
            <ns1:srgbClr val="C68468"/>
          </ns1:solidFill>
          <ns1:ln/>
        </ns0:spPr>
        <ns0:txBody>
          <ns1:bodyPr/>
          <ns1:lstStyle/>
          <ns1:p>
            <ns1:endParaRPr lang="hr-HR"/>
          </ns1:p>
        </ns0:txBody>
      </ns0:sp>
      <ns0:sp>
        <ns0:nvSpPr>
          <ns0:cNvPr id="25" name="Text 23"/>
          <ns0:cNvSpPr/>
          <ns0:nvPr/>
        </ns0:nvSpPr>
        <ns0:spPr>
          <ns1:xfrm>
            <ns1:off x="9921240" y="5084064"/>
            <ns1:ext cx="2011680" cy="365760"/>
          </ns1:xfrm>
          <ns1:prstGeom prst="rect">
            <ns1:avLst/>
          </ns1:prstGeom>
          <ns1:noFill/>
          <ns1:ln/>
        </ns0:spPr>
        <ns0:txBody>
          <ns1:bodyPr wrap="square" rtlCol="0" anchor="ctr"/>
          <ns1:lstStyle/>
          <ns1:p>
            <ns1:pPr marL="0" indent="0">
              <ns1:buNone/>
            </ns1:pPr>
            <ns1:r>
              <ns1:rPr lang="en-US" sz="1400" b="1" dirty="0">
                <ns1:solidFill>
                  <ns1:srgbClr val="C68468"/>
                </ns1:solidFill>
                <ns1:latin typeface="Nunito" pitchFamily="34" charset="0"/>
                <ns1:ea typeface="Nunito" pitchFamily="34" charset="-122"/>
                <ns1:cs typeface="Nunito" pitchFamily="34" charset="-120"/>
              </ns1:rPr>
              <ns1:t>Mo. 8–18</ns1:t>
            </ns1:r>
            <ns1:endParaRPr lang="en-US" sz="1400" dirty="0"/>
          </ns1:p>
        </ns0:txBody>
      </ns0:sp>
      <ns0:sp>
        <ns0:nvSpPr>
          <ns0:cNvPr id="26" name="Text 24"/>
          <ns0:cNvSpPr/>
          <ns0:nvPr/>
        </ns0:nvSpPr>
        <ns0:spPr>
          <ns1:xfrm>
            <ns1:off x="9921240" y="5907024"/>
            <ns1:ext cx="2011680" cy="548640"/>
          </ns1:xfrm>
          <ns1:prstGeom prst="rect">
            <ns1:avLst/>
          </ns1:prstGeom>
          <ns1:noFill/>
          <ns1:ln/>
        </ns0:spPr>
        <ns0:txBody>
          <ns1:bodyPr wrap="square" rtlCol="0" anchor="ctr"/>
          <ns1:lstStyle/>
          <ns1:p>
            <ns1:pPr marL="0" indent="0">
              <ns1:lnSpc>
                <ns1:spcPct val="105000"/>
              </ns1:lnSpc>
              <ns1:buNone/>
            </ns1:pPr>
            <ns1:r>
              <ns1:rPr lang="en-US" sz="1200" dirty="0">
                <ns1:solidFill>
                  <ns1:srgbClr val="415241"/>
                </ns1:solidFill>
                <ns1:latin typeface="Nunito" pitchFamily="34" charset="0"/>
                <ns1:ea typeface="Nunito" pitchFamily="34" charset="-122"/>
                <ns1:cs typeface="Nunito" pitchFamily="34" charset="-120"/>
              </ns1:rPr>
              <ns1:t>Scaling + DACH and UK/IE tests (mo. 9–18)</ns1:t>
            </ns1:r>
            <ns1:endParaRPr lang="en-US" sz="1200" dirty="0"/>
          </ns1:p>
        </ns0:txBody>
      </ns0:sp>
      <ns0:pic>
        <ns0:nvPicPr>
          <ns0:cNvPr id="27" name="Image 0" descr="/home/claude/deck_logos/mark_sage.png"/>
          <ns0:cNvPicPr>
            <ns1:picLocks noChangeAspect="1"/>
          </ns0:cNvPicPr>
          <ns0:nvPr/>
        </ns0:nvPicPr>
        <ns0:blipFill>
          <ns1:blip ns2:embed="rId3">
            <ns1:alphaModFix amt="70000"/>
          </ns1:blip>
          <ns1:stretch>
            <ns1:fillRect/>
          </ns1:stretch>
        </ns0:blipFill>
        <ns0:spPr>
          <ns1:xfrm>
            <ns1:off x="11475720" y="6400800"/>
            <ns1:ext cx="292608" cy="292608"/>
          </ns1:xfrm>
          <ns1:prstGeom prst="rect">
            <ns1:avLst/>
          </ns1:prstGeom>
        </ns0:spPr>
      </ns0:pic>
      <ns0:sp>
        <ns0:nvSpPr>
          <ns0:cNvPr id="28" name="Text 25"/>
          <ns0:cNvSpPr/>
          <ns0:nvPr/>
        </ns0:nvSpPr>
        <ns0:spPr>
          <ns1:xfrm>
            <ns1:off x="10972800" y="6400800"/>
            <ns1:ext cx="457200" cy="274320"/>
          </ns1:xfrm>
          <ns1:prstGeom prst="rect">
            <ns1:avLst/>
          </ns1:prstGeom>
          <ns1:noFill/>
          <ns1:ln/>
        </ns0:spPr>
        <ns0:txBody>
          <ns1:bodyPr wrap="square" rtlCol="0" anchor="ctr"/>
          <ns1:lstStyle/>
          <ns1:p>
            <ns1:pPr marL="0" indent="0" algn="r">
              <ns1:buNone/>
            </ns1:pPr>
            <ns1:r>
              <ns1:rPr lang="en-US" sz="900" dirty="0">
                <ns1:solidFill>
                  <ns1:srgbClr val="63755A"/>
                </ns1:solidFill>
                <ns1:latin typeface="Nunito" pitchFamily="34" charset="0"/>
                <ns1:ea typeface="Nunito" pitchFamily="34" charset="-122"/>
                <ns1:cs typeface="Nunito" pitchFamily="34" charset="-120"/>
              </ns1:rPr>
              <ns1:t>14</ns1:t>
            </ns1:r>
            <ns1:endParaRPr lang="en-US" sz="900" dirty="0"/>
          </ns1:p>
        </ns0:txBody>
      </ns0:sp>
    </ns0:spTree>
  </ns0:cSld>
  <ns0:clrMapOvr>
    <ns1:masterClrMapping/>
  </ns0:clrMapOvr>
</ns0:sld>
</file>

<file path=ppt/slides/slide16.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Text 2"/>
          <ns0:cNvSpPr txBox="1"/>
          <ns0:nvPr/>
        </ns0:nvSpPr>
        <ns0:spPr>
          <ns1:xfrm>
            <ns1:off x="822960" y="640080"/>
            <ns1:ext cx="7315200" cy="274320"/>
          </ns1:xfrm>
          <ns1:prstGeom prst="rect">
            <ns1:avLst/>
          </ns1:prstGeom>
          <ns1:noFill/>
          <ns1:ln/>
        </ns0:spPr>
        <ns0:txBody>
          <ns1:bodyPr wrap="square" lIns="0" tIns="0" rIns="0" bIns="0" rtlCol="0" anchor="ctr"/>
          <ns1:lstStyle/>
          <ns1:p>
            <ns1:pPr marL="0" indent="0" algn="l">
              <ns1:buNone/>
            </ns1:pPr>
            <ns1:r>
              <ns1:rPr lang="hr-HR" sz="1200" b="1" spc="300" dirty="0">
                <ns1:solidFill>
                  <ns1:srgbClr val="C68468"/>
                </ns1:solidFill>
                <ns1:latin typeface="Poppins" pitchFamily="34" charset="0"/>
                <ns1:ea typeface="Poppins" pitchFamily="34" charset="-122"/>
                <ns1:cs typeface="Poppins" pitchFamily="34" charset="-120"/>
              </ns1:rPr>
              <ns1:t>REVENUE MODEL</ns1:t>
            </ns1:r>
            <ns1:endParaRPr lang="hr-HR" sz="1200" dirty="0"/>
          </ns1:p>
        </ns0:txBody>
      </ns0:sp>
      <ns0:sp>
        <ns0:nvSpPr>
          <ns0:cNvPr id="3" name="Text 3"/>
          <ns0:cNvSpPr txBox="1"/>
          <ns0:nvPr/>
        </ns0:nvSpPr>
        <ns0:spPr>
          <ns1:xfrm>
            <ns1:off x="822960" y="960120"/>
            <ns1:ext cx="10515600" cy="658368"/>
          </ns1:xfrm>
          <ns1:prstGeom prst="rect">
            <ns1:avLst/>
          </ns1:prstGeom>
          <ns1:noFill/>
          <ns1:ln/>
        </ns0:spPr>
        <ns0:txBody>
          <ns1:bodyPr wrap="square" lIns="0" tIns="0" rIns="0" bIns="0" rtlCol="0" anchor="ctr"/>
          <ns1:lstStyle/>
          <ns1:p>
            <ns1:pPr marL="0" indent="0" algn="l">
              <ns1:buNone/>
            </ns1:pPr>
            <ns1:r>
              <ns1:rPr lang="hr-HR" sz="2800" b="1" dirty="0">
                <ns1:solidFill>
                  <ns1:srgbClr val="2F3D2B"/>
                </ns1:solidFill>
                <ns1:latin typeface="Poppins" pitchFamily="34" charset="0"/>
                <ns1:ea typeface="Poppins" pitchFamily="34" charset="-122"/>
                <ns1:cs typeface="Poppins" pitchFamily="34" charset="-120"/>
              </ns1:rPr>
              <ns1:t>20-day trial and subscription (B2C, B2B and B2B2C)</ns1:t>
            </ns1:r>
            <ns1:endParaRPr lang="hr-HR" sz="2800" dirty="0"/>
          </ns1:p>
        </ns0:txBody>
      </ns0:sp>
      <ns0:sp>
        <ns0:nvSpPr>
          <ns0:cNvPr id="4" name="Text 4"/>
          <ns0:cNvSpPr txBox="1"/>
          <ns0:nvPr/>
        </ns0:nvSpPr>
        <ns0:spPr>
          <ns1:xfrm>
            <ns1:off x="822960" y="1737360"/>
            <ns1:ext cx="3200400" cy="256032"/>
          </ns1:xfrm>
          <ns1:prstGeom prst="rect">
            <ns1:avLst/>
          </ns1:prstGeom>
          <ns1:noFill/>
          <ns1:ln/>
        </ns0:spPr>
        <ns0:txBody>
          <ns1:bodyPr wrap="square" lIns="0" tIns="0" rIns="0" bIns="0" rtlCol="0" anchor="ctr"/>
          <ns1:lstStyle/>
          <ns1:p>
            <ns1:pPr marL="0" indent="0" algn="l">
              <ns1:buNone/>
            </ns1:pPr>
            <ns1:r>
              <ns1:rPr lang="hr-HR" sz="1000" b="1" spc="150" dirty="0">
                <ns1:solidFill>
                  <ns1:srgbClr val="2F3D2B"/>
                </ns1:solidFill>
                <ns1:latin typeface="Poppins" pitchFamily="34" charset="0"/>
                <ns1:ea typeface="Poppins" pitchFamily="34" charset="-122"/>
                <ns1:cs typeface="Poppins" pitchFamily="34" charset="-120"/>
              </ns1:rPr>
              <ns1:t>REVENUE STREAMS</ns1:t>
            </ns1:r>
            <ns1:endParaRPr lang="hr-HR" sz="1000" dirty="0"/>
          </ns1:p>
        </ns0:txBody>
      </ns0:sp>
      <ns0:sp>
        <ns0:nvSpPr>
          <ns0:cNvPr id="5" name="Shape 5"/>
          <ns0:cNvSpPr/>
          <ns0:nvPr/>
        </ns0:nvSpPr>
        <ns0:spPr>
          <ns1:xfrm>
            <ns1:off x="822960" y="2048256"/>
            <ns1:ext cx="3200400" cy="749808"/>
          </ns1:xfrm>
          <ns1:prstGeom prst="roundRect">
            <ns1:avLst>
              <ns1:gd name="adj" fmla="val 12195"/>
            </ns1:avLst>
          </ns1:prstGeom>
          <ns1:solidFill>
            <ns1:srgbClr val="FFFFFF"/>
          </ns1:solidFill>
          <ns1:ln>
            <ns1:noFill/>
          </ns1:ln>
          <ns1:effectLst>
            <ns1:outerShdw blurRad="114300" dist="38100" dir="5400000" algn="bl" rotWithShape="0">
              <ns1:srgbClr val="2F3D2B">
                <ns1:alpha val="10000"/>
              </ns1:srgbClr>
            </ns1:outerShdw>
          </ns1:effectLst>
        </ns0:spPr>
        <ns0:txBody>
          <ns1:bodyPr rtlCol="0" anchor="ctr"/>
          <ns1:lstStyle/>
          <ns1:p>
            <ns1:endParaRPr lang="hr-HR" dirty="0"/>
          </ns1:p>
        </ns0:txBody>
      </ns0:sp>
      <ns0:sp>
        <ns0:nvSpPr>
          <ns0:cNvPr id="6" name="Shape 6"/>
          <ns0:cNvSpPr/>
          <ns0:nvPr/>
        </ns0:nvSpPr>
        <ns0:spPr>
          <ns1:xfrm>
            <ns1:off x="950976" y="2176272"/>
            <ns1:ext cx="493776" cy="493776"/>
          </ns1:xfrm>
          <ns1:prstGeom prst="ellipse">
            <ns1:avLst/>
          </ns1:prstGeom>
          <ns1:solidFill>
            <ns1:srgbClr val="DFE7DA"/>
          </ns1:solidFill>
          <ns1:ln>
            <ns1:noFill/>
          </ns1:ln>
        </ns0:spPr>
        <ns0:txBody>
          <ns1:bodyPr rtlCol="0" anchor="ctr"/>
          <ns1:lstStyle/>
          <ns1:p>
            <ns1:endParaRPr lang="hr-HR" dirty="0"/>
          </ns1:p>
        </ns0:txBody>
      </ns0:sp>
      <ns0:pic>
        <ns0:nvPicPr>
          <ns0:cNvPr id="7" name="Image 7" descr="Pretplata ikona"/>
          <ns0:cNvPicPr>
            <ns1:picLocks noChangeAspect="1"/>
          </ns0:cNvPicPr>
          <ns0:nvPr/>
        </ns0:nvPicPr>
        <ns0:blipFill>
          <ns1:blip ns2:embed="rId3"/>
          <ns1:stretch>
            <ns1:fillRect/>
          </ns1:stretch>
        </ns0:blipFill>
        <ns0:spPr>
          <ns1:xfrm>
            <ns1:off x="1069848" y="2295144"/>
            <ns1:ext cx="256032" cy="256032"/>
          </ns1:xfrm>
          <ns1:prstGeom prst="rect">
            <ns1:avLst/>
          </ns1:prstGeom>
        </ns0:spPr>
      </ns0:pic>
      <ns0:sp>
        <ns0:nvSpPr>
          <ns0:cNvPr id="8" name="Text 8"/>
          <ns0:cNvSpPr txBox="1"/>
          <ns0:nvPr/>
        </ns0:nvSpPr>
        <ns0:spPr>
          <ns1:xfrm>
            <ns1:off x="1572768" y="2139696"/>
            <ns1:ext cx="2340864" cy="274320"/>
          </ns1:xfrm>
          <ns1:prstGeom prst="rect">
            <ns1:avLst/>
          </ns1:prstGeom>
          <ns1:noFill/>
          <ns1:ln/>
        </ns0:spPr>
        <ns0:txBody>
          <ns1:bodyPr wrap="square" lIns="0" tIns="0" rIns="0" bIns="0" rtlCol="0" anchor="ctr"/>
          <ns1:lstStyle/>
          <ns1:p>
            <ns1:pPr marL="0" indent="0" algn="l">
              <ns1:buNone/>
            </ns1:pPr>
            <ns1:r>
              <ns1:rPr lang="hr-HR" sz="1300" b="1" dirty="0">
                <ns1:solidFill>
                  <ns1:srgbClr val="C68468"/>
                </ns1:solidFill>
                <ns1:latin typeface="Poppins" pitchFamily="34" charset="0"/>
                <ns1:ea typeface="Poppins" pitchFamily="34" charset="-122"/>
                <ns1:cs typeface="Poppins" pitchFamily="34" charset="-120"/>
              </ns1:rPr>
              <ns1:t>Subscription (B2C)</ns1:t>
            </ns1:r>
            <ns1:endParaRPr lang="hr-HR" sz="1300" dirty="0"/>
          </ns1:p>
        </ns0:txBody>
      </ns0:sp>
      <ns0:sp>
        <ns0:nvSpPr>
          <ns0:cNvPr id="9" name="Text 9"/>
          <ns0:cNvSpPr txBox="1"/>
          <ns0:nvPr/>
        </ns0:nvSpPr>
        <ns0:spPr>
          <ns1:xfrm>
            <ns1:off x="1572768" y="2414016"/>
            <ns1:ext cx="2340864" cy="329184"/>
          </ns1:xfrm>
          <ns1:prstGeom prst="rect">
            <ns1:avLst/>
          </ns1:prstGeom>
          <ns1:noFill/>
          <ns1:ln/>
        </ns0:spPr>
        <ns0:txBody>
          <ns1:bodyPr wrap="square" lIns="0" tIns="0" rIns="0" bIns="0" rtlCol="0" anchor="t"/>
          <ns1:lstStyle/>
          <ns1:p>
            <ns1:pPr marL="0" indent="0" algn="l">
              <ns1:lnSpc>
                <ns1:spcPct val="92000"/>
              </ns1:lnSpc>
              <ns1:buNone/>
            </ns1:pPr>
            <ns1:r>
              <ns1:rPr lang="hr-HR" sz="950" dirty="0">
                <ns1:solidFill>
                  <ns1:srgbClr val="63755A"/>
                </ns1:solidFill>
                <ns1:latin typeface="Poppins" pitchFamily="34" charset="0"/>
                <ns1:ea typeface="Poppins" pitchFamily="34" charset="-122"/>
                <ns1:cs typeface="Poppins" pitchFamily="34" charset="-120"/>
              </ns1:rPr>
              <ns1:t>€8.99 Croatia &amp; region · €19 DACH &amp; English markets, monthly / annual</ns1:t>
            </ns1:r>
            <ns1:endParaRPr lang="hr-HR" sz="950" dirty="0"/>
          </ns1:p>
        </ns0:txBody>
      </ns0:sp>
      <ns0:sp>
        <ns0:nvSpPr>
          <ns0:cNvPr id="10" name="Shape 10"/>
          <ns0:cNvSpPr/>
          <ns0:nvPr/>
        </ns0:nvSpPr>
        <ns0:spPr>
          <ns1:xfrm>
            <ns1:off x="822960" y="2889504"/>
            <ns1:ext cx="3200400" cy="749808"/>
          </ns1:xfrm>
          <ns1:prstGeom prst="roundRect">
            <ns1:avLst>
              <ns1:gd name="adj" fmla="val 12195"/>
            </ns1:avLst>
          </ns1:prstGeom>
          <ns1:solidFill>
            <ns1:srgbClr val="FFFFFF"/>
          </ns1:solidFill>
          <ns1:ln>
            <ns1:noFill/>
          </ns1:ln>
          <ns1:effectLst>
            <ns1:outerShdw blurRad="114300" dist="38100" dir="5400000" algn="bl" rotWithShape="0">
              <ns1:srgbClr val="2F3D2B">
                <ns1:alpha val="10000"/>
              </ns1:srgbClr>
            </ns1:outerShdw>
          </ns1:effectLst>
        </ns0:spPr>
        <ns0:txBody>
          <ns1:bodyPr rtlCol="0" anchor="ctr"/>
          <ns1:lstStyle/>
          <ns1:p>
            <ns1:endParaRPr lang="hr-HR" dirty="0"/>
          </ns1:p>
        </ns0:txBody>
      </ns0:sp>
      <ns0:sp>
        <ns0:nvSpPr>
          <ns0:cNvPr id="11" name="Shape 11"/>
          <ns0:cNvSpPr/>
          <ns0:nvPr/>
        </ns0:nvSpPr>
        <ns0:spPr>
          <ns1:xfrm>
            <ns1:off x="950976" y="3017520"/>
            <ns1:ext cx="493776" cy="493776"/>
          </ns1:xfrm>
          <ns1:prstGeom prst="ellipse">
            <ns1:avLst/>
          </ns1:prstGeom>
          <ns1:solidFill>
            <ns1:srgbClr val="DFE7DA"/>
          </ns1:solidFill>
          <ns1:ln>
            <ns1:noFill/>
          </ns1:ln>
        </ns0:spPr>
        <ns0:txBody>
          <ns1:bodyPr rtlCol="0" anchor="ctr"/>
          <ns1:lstStyle/>
          <ns1:p>
            <ns1:endParaRPr lang="hr-HR" dirty="0"/>
          </ns1:p>
        </ns0:txBody>
      </ns0:sp>
      <ns0:pic>
        <ns0:nvPicPr>
          <ns0:cNvPr id="12" name="Image 12" descr="B2B institucije ikona"/>
          <ns0:cNvPicPr>
            <ns1:picLocks noChangeAspect="1"/>
          </ns0:cNvPicPr>
          <ns0:nvPr/>
        </ns0:nvPicPr>
        <ns0:blipFill>
          <ns1:blip ns2:embed="rId4"/>
          <ns1:stretch>
            <ns1:fillRect/>
          </ns1:stretch>
        </ns0:blipFill>
        <ns0:spPr>
          <ns1:xfrm>
            <ns1:off x="1069848" y="3136392"/>
            <ns1:ext cx="256032" cy="256032"/>
          </ns1:xfrm>
          <ns1:prstGeom prst="rect">
            <ns1:avLst/>
          </ns1:prstGeom>
        </ns0:spPr>
      </ns0:pic>
      <ns0:sp>
        <ns0:nvSpPr>
          <ns0:cNvPr id="13" name="Text 13"/>
          <ns0:cNvSpPr txBox="1"/>
          <ns0:nvPr/>
        </ns0:nvSpPr>
        <ns0:spPr>
          <ns1:xfrm>
            <ns1:off x="1572768" y="2980944"/>
            <ns1:ext cx="2340864" cy="274320"/>
          </ns1:xfrm>
          <ns1:prstGeom prst="rect">
            <ns1:avLst/>
          </ns1:prstGeom>
          <ns1:noFill/>
          <ns1:ln/>
        </ns0:spPr>
        <ns0:txBody>
          <ns1:bodyPr wrap="square" lIns="0" tIns="0" rIns="0" bIns="0" rtlCol="0" anchor="ctr"/>
          <ns1:lstStyle/>
          <ns1:p>
            <ns1:pPr marL="0" indent="0" algn="l">
              <ns1:buNone/>
            </ns1:pPr>
            <ns1:r>
              <ns1:rPr lang="hr-HR" sz="1300" b="1" dirty="0">
                <ns1:solidFill>
                  <ns1:srgbClr val="2F3D2B"/>
                </ns1:solidFill>
                <ns1:latin typeface="Poppins" pitchFamily="34" charset="0"/>
                <ns1:ea typeface="Poppins" pitchFamily="34" charset="-122"/>
                <ns1:cs typeface="Poppins" pitchFamily="34" charset="-120"/>
              </ns1:rPr>
              <ns1:t>B2B institutions</ns1:t>
            </ns1:r>
            <ns1:endParaRPr lang="hr-HR" sz="1300" dirty="0"/>
          </ns1:p>
        </ns0:txBody>
      </ns0:sp>
      <ns0:sp>
        <ns0:nvSpPr>
          <ns0:cNvPr id="14" name="Text 14"/>
          <ns0:cNvSpPr txBox="1"/>
          <ns0:nvPr/>
        </ns0:nvSpPr>
        <ns0:spPr>
          <ns1:xfrm>
            <ns1:off x="1572768" y="3255264"/>
            <ns1:ext cx="2340864" cy="329184"/>
          </ns1:xfrm>
          <ns1:prstGeom prst="rect">
            <ns1:avLst/>
          </ns1:prstGeom>
          <ns1:noFill/>
          <ns1:ln/>
        </ns0:spPr>
        <ns0:txBody>
          <ns1:bodyPr wrap="square" lIns="0" tIns="0" rIns="0" bIns="0" rtlCol="0" anchor="t"/>
          <ns1:lstStyle/>
          <ns1:p>
            <ns1:pPr marL="0" indent="0" algn="l">
              <ns1:lnSpc>
                <ns1:spcPct val="92000"/>
              </ns1:lnSpc>
              <ns1:buNone/>
            </ns1:pPr>
            <ns1:r>
              <ns1:rPr lang="hr-HR" sz="950" dirty="0">
                <ns1:solidFill>
                  <ns1:srgbClr val="63755A"/>
                </ns1:solidFill>
                <ns1:latin typeface="Poppins" pitchFamily="34" charset="0"/>
                <ns1:ea typeface="Poppins" pitchFamily="34" charset="-122"/>
                <ns1:cs typeface="Poppins" pitchFamily="34" charset="-120"/>
              </ns1:rPr>
              <ns1:t>Daycares, schools, and clinics license access</ns1:t>
            </ns1:r>
            <ns1:endParaRPr lang="hr-HR" sz="950" dirty="0"/>
          </ns1:p>
        </ns0:txBody>
      </ns0:sp>
      <ns0:sp>
        <ns0:nvSpPr>
          <ns0:cNvPr id="15" name="Shape 15"/>
          <ns0:cNvSpPr/>
          <ns0:nvPr/>
        </ns0:nvSpPr>
        <ns0:spPr>
          <ns1:xfrm>
            <ns1:off x="822960" y="3730752"/>
            <ns1:ext cx="3200400" cy="749808"/>
          </ns1:xfrm>
          <ns1:prstGeom prst="roundRect">
            <ns1:avLst>
              <ns1:gd name="adj" fmla="val 12195"/>
            </ns1:avLst>
          </ns1:prstGeom>
          <ns1:solidFill>
            <ns1:srgbClr val="FFFFFF"/>
          </ns1:solidFill>
          <ns1:ln>
            <ns1:noFill/>
          </ns1:ln>
          <ns1:effectLst>
            <ns1:outerShdw blurRad="114300" dist="38100" dir="5400000" algn="bl" rotWithShape="0">
              <ns1:srgbClr val="2F3D2B">
                <ns1:alpha val="10000"/>
              </ns1:srgbClr>
            </ns1:outerShdw>
          </ns1:effectLst>
        </ns0:spPr>
        <ns0:txBody>
          <ns1:bodyPr rtlCol="0" anchor="ctr"/>
          <ns1:lstStyle/>
          <ns1:p>
            <ns1:endParaRPr lang="hr-HR" dirty="0"/>
          </ns1:p>
        </ns0:txBody>
      </ns0:sp>
      <ns0:sp>
        <ns0:nvSpPr>
          <ns0:cNvPr id="16" name="Shape 16"/>
          <ns0:cNvSpPr/>
          <ns0:nvPr/>
        </ns0:nvSpPr>
        <ns0:spPr>
          <ns1:xfrm>
            <ns1:off x="950976" y="3858768"/>
            <ns1:ext cx="493776" cy="493776"/>
          </ns1:xfrm>
          <ns1:prstGeom prst="ellipse">
            <ns1:avLst/>
          </ns1:prstGeom>
          <ns1:solidFill>
            <ns1:srgbClr val="DFE7DA"/>
          </ns1:solidFill>
          <ns1:ln>
            <ns1:noFill/>
          </ns1:ln>
        </ns0:spPr>
        <ns0:txBody>
          <ns1:bodyPr rtlCol="0" anchor="ctr"/>
          <ns1:lstStyle/>
          <ns1:p>
            <ns1:endParaRPr lang="hr-HR" dirty="0"/>
          </ns1:p>
        </ns0:txBody>
      </ns0:sp>
      <ns0:pic>
        <ns0:nvPicPr>
          <ns0:cNvPr id="17" name="Image 17" descr="Korporativni benefit ikona"/>
          <ns0:cNvPicPr>
            <ns1:picLocks noChangeAspect="1"/>
          </ns0:cNvPicPr>
          <ns0:nvPr/>
        </ns0:nvPicPr>
        <ns0:blipFill>
          <ns1:blip ns2:embed="rId5"/>
          <ns1:stretch>
            <ns1:fillRect/>
          </ns1:stretch>
        </ns0:blipFill>
        <ns0:spPr>
          <ns1:xfrm>
            <ns1:off x="1069848" y="3977640"/>
            <ns1:ext cx="256032" cy="256032"/>
          </ns1:xfrm>
          <ns1:prstGeom prst="rect">
            <ns1:avLst/>
          </ns1:prstGeom>
        </ns0:spPr>
      </ns0:pic>
      <ns0:sp>
        <ns0:nvSpPr>
          <ns0:cNvPr id="18" name="Text 18"/>
          <ns0:cNvSpPr txBox="1"/>
          <ns0:nvPr/>
        </ns0:nvSpPr>
        <ns0:spPr>
          <ns1:xfrm>
            <ns1:off x="1572768" y="3822192"/>
            <ns1:ext cx="2340864" cy="274320"/>
          </ns1:xfrm>
          <ns1:prstGeom prst="rect">
            <ns1:avLst/>
          </ns1:prstGeom>
          <ns1:noFill/>
          <ns1:ln/>
        </ns0:spPr>
        <ns0:txBody>
          <ns1:bodyPr wrap="square" lIns="0" tIns="0" rIns="0" bIns="0" rtlCol="0" anchor="ctr"/>
          <ns1:lstStyle/>
          <ns1:p>
            <ns1:pPr marL="0" indent="0" algn="l">
              <ns1:buNone/>
            </ns1:pPr>
            <ns1:r>
              <ns1:rPr lang="hr-HR" sz="1300" b="1" dirty="0">
                <ns1:solidFill>
                  <ns1:srgbClr val="2F3D2B"/>
                </ns1:solidFill>
                <ns1:latin typeface="Poppins" pitchFamily="34" charset="0"/>
                <ns1:ea typeface="Poppins" pitchFamily="34" charset="-122"/>
                <ns1:cs typeface="Poppins" pitchFamily="34" charset="-120"/>
              </ns1:rPr>
              <ns1:t>Corporate HR benefit</ns1:t>
            </ns1:r>
            <ns1:endParaRPr lang="hr-HR" sz="1300" dirty="0"/>
          </ns1:p>
        </ns0:txBody>
      </ns0:sp>
      <ns0:sp>
        <ns0:nvSpPr>
          <ns0:cNvPr id="19" name="Text 19"/>
          <ns0:cNvSpPr txBox="1"/>
          <ns0:nvPr/>
        </ns0:nvSpPr>
        <ns0:spPr>
          <ns1:xfrm>
            <ns1:off x="1572768" y="4096512"/>
            <ns1:ext cx="2340864" cy="329184"/>
          </ns1:xfrm>
          <ns1:prstGeom prst="rect">
            <ns1:avLst/>
          </ns1:prstGeom>
          <ns1:noFill/>
          <ns1:ln/>
        </ns0:spPr>
        <ns0:txBody>
          <ns1:bodyPr wrap="square" lIns="0" tIns="0" rIns="0" bIns="0" rtlCol="0" anchor="t"/>
          <ns1:lstStyle/>
          <ns1:p>
            <ns1:pPr marL="0" indent="0" algn="l">
              <ns1:lnSpc>
                <ns1:spcPct val="92000"/>
              </ns1:lnSpc>
              <ns1:buNone/>
            </ns1:pPr>
            <ns1:r>
              <ns1:rPr lang="hr-HR" sz="950" dirty="0">
                <ns1:solidFill>
                  <ns1:srgbClr val="63755A"/>
                </ns1:solidFill>
                <ns1:latin typeface="Poppins" pitchFamily="34" charset="0"/>
                <ns1:ea typeface="Poppins" pitchFamily="34" charset="-122"/>
                <ns1:cs typeface="Poppins" pitchFamily="34" charset="-120"/>
              </ns1:rPr>
              <ns1:t>Wellbeing package for employees who are parents</ns1:t>
            </ns1:r>
            <ns1:endParaRPr lang="hr-HR" sz="950" dirty="0"/>
          </ns1:p>
        </ns0:txBody>
      </ns0:sp>
      <ns0:sp>
        <ns0:nvSpPr>
          <ns0:cNvPr id="20" name="Shape 20"/>
          <ns0:cNvSpPr/>
          <ns0:nvPr/>
        </ns0:nvSpPr>
        <ns0:spPr>
          <ns1:xfrm>
            <ns1:off x="822960" y="4572000"/>
            <ns1:ext cx="3200400" cy="749808"/>
          </ns1:xfrm>
          <ns1:prstGeom prst="roundRect">
            <ns1:avLst>
              <ns1:gd name="adj" fmla="val 12195"/>
            </ns1:avLst>
          </ns1:prstGeom>
          <ns1:solidFill>
            <ns1:srgbClr val="FFFFFF"/>
          </ns1:solidFill>
          <ns1:ln>
            <ns1:noFill/>
          </ns1:ln>
          <ns1:effectLst>
            <ns1:outerShdw blurRad="114300" dist="38100" dir="5400000" algn="bl" rotWithShape="0">
              <ns1:srgbClr val="2F3D2B">
                <ns1:alpha val="10000"/>
              </ns1:srgbClr>
            </ns1:outerShdw>
          </ns1:effectLst>
        </ns0:spPr>
        <ns0:txBody>
          <ns1:bodyPr rtlCol="0" anchor="ctr"/>
          <ns1:lstStyle/>
          <ns1:p>
            <ns1:endParaRPr lang="hr-HR" dirty="0"/>
          </ns1:p>
        </ns0:txBody>
      </ns0:sp>
      <ns0:sp>
        <ns0:nvSpPr>
          <ns0:cNvPr id="21" name="Shape 21"/>
          <ns0:cNvSpPr/>
          <ns0:nvPr/>
        </ns0:nvSpPr>
        <ns0:spPr>
          <ns1:xfrm>
            <ns1:off x="950976" y="4700016"/>
            <ns1:ext cx="493776" cy="493776"/>
          </ns1:xfrm>
          <ns1:prstGeom prst="ellipse">
            <ns1:avLst/>
          </ns1:prstGeom>
          <ns1:solidFill>
            <ns1:srgbClr val="DFE7DA"/>
          </ns1:solidFill>
          <ns1:ln>
            <ns1:noFill/>
          </ns1:ln>
        </ns0:spPr>
        <ns0:txBody>
          <ns1:bodyPr rtlCol="0" anchor="ctr"/>
          <ns1:lstStyle/>
          <ns1:p>
            <ns1:endParaRPr lang="hr-HR" dirty="0"/>
          </ns1:p>
        </ns0:txBody>
      </ns0:sp>
      <ns0:pic>
        <ns0:nvPicPr>
          <ns0:cNvPr id="22" name="Image 22" descr="Content icon"/>
          <ns0:cNvPicPr>
            <ns1:picLocks noChangeAspect="1"/>
          </ns0:cNvPicPr>
          <ns0:nvPr/>
        </ns0:nvPicPr>
        <ns0:blipFill>
          <ns1:blip ns2:embed="rId6"/>
          <ns1:stretch>
            <ns1:fillRect/>
          </ns1:stretch>
        </ns0:blipFill>
        <ns0:spPr>
          <ns1:xfrm>
            <ns1:off x="1069848" y="4818888"/>
            <ns1:ext cx="256032" cy="256032"/>
          </ns1:xfrm>
          <ns1:prstGeom prst="rect">
            <ns1:avLst/>
          </ns1:prstGeom>
        </ns0:spPr>
      </ns0:pic>
      <ns0:sp>
        <ns0:nvSpPr>
          <ns0:cNvPr id="23" name="Text 23"/>
          <ns0:cNvSpPr txBox="1"/>
          <ns0:nvPr/>
        </ns0:nvSpPr>
        <ns0:spPr>
          <ns1:xfrm>
            <ns1:off x="1572768" y="4663440"/>
            <ns1:ext cx="2340864" cy="274320"/>
          </ns1:xfrm>
          <ns1:prstGeom prst="rect">
            <ns1:avLst/>
          </ns1:prstGeom>
          <ns1:noFill/>
          <ns1:ln/>
        </ns0:spPr>
        <ns0:txBody>
          <ns1:bodyPr wrap="square" lIns="0" tIns="0" rIns="0" bIns="0" rtlCol="0" anchor="ctr"/>
          <ns1:lstStyle/>
          <ns1:p>
            <ns1:pPr marL="0" indent="0" algn="l">
              <ns1:buNone/>
            </ns1:pPr>
            <ns1:r>
              <ns1:rPr lang="hr-HR" sz="1300" b="1" dirty="0">
                <ns1:solidFill>
                  <ns1:srgbClr val="2F3D2B"/>
                </ns1:solidFill>
                <ns1:latin typeface="Poppins" pitchFamily="34" charset="0"/>
                <ns1:ea typeface="Poppins" pitchFamily="34" charset="-122"/>
                <ns1:cs typeface="Poppins" pitchFamily="34" charset="-120"/>
              </ns1:rPr>
              <ns1:t>Content &amp; consultations</ns1:t>
            </ns1:r>
            <ns1:endParaRPr lang="hr-HR" sz="1300" dirty="0"/>
          </ns1:p>
        </ns0:txBody>
      </ns0:sp>
      <ns0:sp>
        <ns0:nvSpPr>
          <ns0:cNvPr id="24" name="Text 24"/>
          <ns0:cNvSpPr txBox="1"/>
          <ns0:nvPr/>
        </ns0:nvSpPr>
        <ns0:spPr>
          <ns1:xfrm>
            <ns1:off x="1572768" y="4937760"/>
            <ns1:ext cx="2340864" cy="329184"/>
          </ns1:xfrm>
          <ns1:prstGeom prst="rect">
            <ns1:avLst/>
          </ns1:prstGeom>
          <ns1:noFill/>
          <ns1:ln/>
        </ns0:spPr>
        <ns0:txBody>
          <ns1:bodyPr wrap="square" lIns="0" tIns="0" rIns="0" bIns="0" rtlCol="0" anchor="t"/>
          <ns1:lstStyle/>
          <ns1:p>
            <ns1:pPr marL="0" indent="0" algn="l">
              <ns1:lnSpc>
                <ns1:spcPct val="92000"/>
              </ns1:lnSpc>
              <ns1:buNone/>
            </ns1:pPr>
            <ns1:r>
              <ns1:rPr lang="hr-HR" sz="950" dirty="0">
                <ns1:solidFill>
                  <ns1:srgbClr val="63755A"/>
                </ns1:solidFill>
                <ns1:latin typeface="Poppins" pitchFamily="34" charset="0"/>
                <ns1:ea typeface="Poppins" pitchFamily="34" charset="-122"/>
                <ns1:cs typeface="Poppins" pitchFamily="34" charset="-120"/>
              </ns1:rPr>
              <ns1:t>Themed programs, 1-on-1 video consultations</ns1:t>
            </ns1:r>
            <ns1:endParaRPr lang="hr-HR" sz="950" dirty="0"/>
          </ns1:p>
        </ns0:txBody>
      </ns0:sp>
      <ns0:sp>
        <ns0:nvSpPr>
          <ns0:cNvPr id="25" name="Shape 25"/>
          <ns0:cNvSpPr/>
          <ns0:nvPr/>
        </ns0:nvSpPr>
        <ns0:spPr>
          <ns1:xfrm>
            <ns1:off x="822960" y="5449824"/>
            <ns1:ext cx="3200400" cy="749808"/>
          </ns1:xfrm>
          <ns1:prstGeom prst="roundRect">
            <ns1:avLst>
              <ns1:gd name="adj" fmla="val 12195"/>
            </ns1:avLst>
          </ns1:prstGeom>
          <ns1:solidFill>
            <ns1:srgbClr val="415241"/>
          </ns1:solidFill>
          <ns1:ln>
            <ns1:noFill/>
          </ns1:ln>
        </ns0:spPr>
        <ns0:txBody>
          <ns1:bodyPr rtlCol="0" anchor="ctr"/>
          <ns1:lstStyle/>
          <ns1:p>
            <ns1:endParaRPr lang="hr-HR" dirty="0"/>
          </ns1:p>
        </ns0:txBody>
      </ns0:sp>
      <ns0:sp>
        <ns0:nvSpPr>
          <ns0:cNvPr id="26" name="Text 26"/>
          <ns0:cNvSpPr txBox="1"/>
          <ns0:nvPr/>
        </ns0:nvSpPr>
        <ns0:spPr>
          <ns1:xfrm>
            <ns1:off x="1005840" y="5495544"/>
            <ns1:ext cx="2834640" cy="658368"/>
          </ns1:xfrm>
          <ns1:prstGeom prst="rect">
            <ns1:avLst/>
          </ns1:prstGeom>
          <ns1:noFill/>
          <ns1:ln/>
        </ns0:spPr>
        <ns0:txBody>
          <ns1:bodyPr wrap="square" lIns="0" tIns="0" rIns="0" bIns="0" rtlCol="0" anchor="ctr"/>
          <ns1:lstStyle/>
          <ns1:p>
            <ns1:pPr marL="0" indent="0" algn="l">
              <ns1:buNone/>
            </ns1:pPr>
            <ns1:r>
              <ns1:rPr lang="hr-HR" sz="850" b="1" spc="150" dirty="0">
                <ns1:solidFill>
                  <ns1:srgbClr val="F7DDBA"/>
                </ns1:solidFill>
                <ns1:latin typeface="Poppins" pitchFamily="34" charset="0"/>
                <ns1:ea typeface="Poppins" pitchFamily="34" charset="-122"/>
                <ns1:cs typeface="Poppins" pitchFamily="34" charset="-120"/>
              </ns1:rPr>
              <ns1:t>BREAK-EVEN</ns1:t>
            </ns1:r>
            <ns1:endParaRPr lang="hr-HR" sz="850" dirty="0"/>
          </ns1:p>
          <ns1:p>
            <ns1:pPr marL="0" indent="0" algn="l">
              <ns1:lnSpc>
                <ns1:spcPct val="95000"/>
              </ns1:lnSpc>
              <ns1:buNone/>
            </ns1:pPr>
            <ns1:r>
              <ns1:rPr lang="hr-HR" sz="1600" b="1" dirty="0">
                <ns1:solidFill>
                  <ns1:srgbClr val="FFFFFF"/>
                </ns1:solidFill>
                <ns1:latin typeface="Poppins" pitchFamily="34" charset="0"/>
                <ns1:ea typeface="Poppins" pitchFamily="34" charset="-122"/>
                <ns1:cs typeface="Poppins" pitchFamily="34" charset="-120"/>
              </ns1:rPr>
              <ns1:t>~4,830 payers</ns1:t>
            </ns1:r>
            <ns1:endParaRPr lang="hr-HR" sz="1600" dirty="0"/>
          </ns1:p>
          <ns1:p>
            <ns1:pPr marL="0" indent="0" algn="l">
              <ns1:buNone/>
            </ns1:pPr>
            <ns1:r>
              <ns1:rPr lang="hr-HR" sz="850" dirty="0">
                <ns1:solidFill>
                  <ns1:srgbClr val="F7DDBA"/>
                </ns1:solidFill>
                <ns1:latin typeface="Poppins" pitchFamily="34" charset="0"/>
                <ns1:ea typeface="Poppins" pitchFamily="34" charset="-122"/>
                <ns1:cs typeface="Poppins" pitchFamily="34" charset="-120"/>
              </ns1:rPr>
              <ns1:t>at €8.99, covers 2028 costs · ~3.5% of starting point</ns1:t>
            </ns1:r>
            <ns1:endParaRPr lang="hr-HR" sz="850" dirty="0"/>
          </ns1:p>
        </ns0:txBody>
      </ns0:sp>
      <ns0:sp>
        <ns0:nvSpPr>
          <ns0:cNvPr id="27" name="Shape 27"/>
          <ns0:cNvSpPr/>
          <ns0:nvPr/>
        </ns0:nvSpPr>
        <ns0:spPr>
          <ns1:xfrm>
            <ns1:off x="4251960" y="1737360"/>
            <ns1:ext cx="7086600" cy="3547872"/>
          </ns1:xfrm>
          <ns1:prstGeom prst="roundRect">
            <ns1:avLst>
              <ns1:gd name="adj" fmla="val 3092"/>
            </ns1:avLst>
          </ns1:prstGeom>
          <ns1:solidFill>
            <ns1:srgbClr val="FFFFFF"/>
          </ns1:solidFill>
          <ns1:ln>
            <ns1:noFill/>
          </ns1:ln>
          <ns1:effectLst>
            <ns1:outerShdw blurRad="114300" dist="38100" dir="5400000" algn="bl" rotWithShape="0">
              <ns1:srgbClr val="2F3D2B">
                <ns1:alpha val="10000"/>
              </ns1:srgbClr>
            </ns1:outerShdw>
          </ns1:effectLst>
        </ns0:spPr>
        <ns0:txBody>
          <ns1:bodyPr rtlCol="0" anchor="ctr"/>
          <ns1:lstStyle/>
          <ns1:p>
            <ns1:endParaRPr lang="hr-HR" dirty="0"/>
          </ns1:p>
        </ns0:txBody>
      </ns0:sp>
      <ns0:sp>
        <ns0:nvSpPr>
          <ns0:cNvPr id="28" name="Text 28"/>
          <ns0:cNvSpPr txBox="1"/>
          <ns0:nvPr/>
        </ns0:nvSpPr>
        <ns0:spPr>
          <ns1:xfrm>
            <ns1:off x="4480560" y="1901952"/>
            <ns1:ext cx="6629400" cy="219456"/>
          </ns1:xfrm>
          <ns1:prstGeom prst="rect">
            <ns1:avLst/>
          </ns1:prstGeom>
          <ns1:noFill/>
          <ns1:ln/>
        </ns0:spPr>
        <ns0:txBody>
          <ns1:bodyPr wrap="square" lIns="0" tIns="0" rIns="0" bIns="0" rtlCol="0" anchor="ctr"/>
          <ns1:lstStyle/>
          <ns1:p>
            <ns1:pPr marL="0" indent="0" algn="l">
              <ns1:buNone/>
            </ns1:pPr>
            <ns1:r>
              <ns1:rPr lang="hr-HR" sz="1100" b="1" spc="150" dirty="0">
                <ns1:solidFill>
                  <ns1:srgbClr val="2F3D2B"/>
                </ns1:solidFill>
                <ns1:latin typeface="Poppins" pitchFamily="34" charset="0"/>
                <ns1:ea typeface="Poppins" pitchFamily="34" charset="-122"/>
                <ns1:cs typeface="Poppins" pitchFamily="34" charset="-120"/>
              </ns1:rPr>
              <ns1:t>ANNUAL REVENUE</ns1:t>
            </ns1:r>
            <ns1:endParaRPr lang="hr-HR" sz="1100" dirty="0"/>
          </ns1:p>
        </ns0:txBody>
      </ns0:sp>
      <ns0:sp>
        <ns0:nvSpPr>
          <ns0:cNvPr id="29" name="Text 29"/>
          <ns0:cNvSpPr txBox="1"/>
          <ns0:nvPr/>
        </ns0:nvSpPr>
        <ns0:spPr>
          <ns1:xfrm>
            <ns1:off x="4480560" y="2121408"/>
            <ns1:ext cx="6629400" cy="164592"/>
          </ns1:xfrm>
          <ns1:prstGeom prst="rect">
            <ns1:avLst/>
          </ns1:prstGeom>
          <ns1:noFill/>
          <ns1:ln/>
        </ns0:spPr>
        <ns0:txBody>
          <ns1:bodyPr wrap="square" lIns="0" tIns="0" rIns="0" bIns="0" rtlCol="0" anchor="ctr"/>
          <ns1:lstStyle/>
          <ns1:p>
            <ns1:pPr marL="0" indent="0" algn="l">
              <ns1:buNone/>
            </ns1:pPr>
            <ns1:r>
              <ns1:rPr lang="hr-HR" sz="900" dirty="0">
                <ns1:solidFill>
                  <ns1:srgbClr val="63755A"/>
                </ns1:solidFill>
                <ns1:latin typeface="Poppins" pitchFamily="34" charset="0"/>
                <ns1:ea typeface="Poppins" pitchFamily="34" charset="-122"/>
                <ns1:cs typeface="Poppins" pitchFamily="34" charset="-120"/>
              </ns1:rPr>
              <ns1:t>total revenue from all streams · scenario S2</ns1:t>
            </ns1:r>
            <ns1:endParaRPr lang="hr-HR" sz="900" dirty="0"/>
          </ns1:p>
        </ns0:txBody>
      </ns0:sp>
      <ns0:sp>
        <ns0:nvSpPr>
          <ns0:cNvPr id="30" name="Shape 30"/>
          <ns0:cNvSpPr/>
          <ns0:nvPr/>
        </ns0:nvSpPr>
        <ns0:spPr>
          <ns1:xfrm>
            <ns1:off x="4646295" y="4882896"/>
            <ns1:ext cx="405130" cy="91440"/>
          </ns1:xfrm>
          <ns1:prstGeom prst="round2SameRect">
            <ns1:avLst>
              <ns1:gd name="adj1" fmla="val 40000"/>
              <ns1:gd name="adj2" fmla="val 0"/>
            </ns1:avLst>
          </ns1:prstGeom>
          <ns1:solidFill>
            <ns1:srgbClr val="C68468"/>
          </ns1:solidFill>
          <ns1:ln>
            <ns1:noFill/>
          </ns1:ln>
        </ns0:spPr>
        <ns0:txBody>
          <ns1:bodyPr rtlCol="0" anchor="ctr"/>
          <ns1:lstStyle/>
          <ns1:p>
            <ns1:endParaRPr lang="hr-HR" dirty="0"/>
          </ns1:p>
        </ns0:txBody>
      </ns0:sp>
      <ns0:sp>
        <ns0:nvSpPr>
          <ns0:cNvPr id="31" name="Text 31"/>
          <ns0:cNvSpPr txBox="1"/>
          <ns0:nvPr/>
        </ns0:nvSpPr>
        <ns0:spPr>
          <ns1:xfrm>
            <ns1:off x="4481703" y="4681728"/>
            <ns1:ext cx="734314" cy="182880"/>
          </ns1:xfrm>
          <ns1:prstGeom prst="rect">
            <ns1:avLst/>
          </ns1:prstGeom>
          <ns1:noFill/>
          <ns1:ln/>
        </ns0:spPr>
        <ns0:txBody>
          <ns1:bodyPr wrap="square" lIns="0" tIns="0" rIns="0" bIns="0" rtlCol="0" anchor="b"/>
          <ns1:lstStyle/>
          <ns1:p>
            <ns1:pPr marL="0" indent="0" algn="ctr">
              <ns1:buNone/>
            </ns1:pPr>
            <ns1:r>
              <ns1:rPr lang="hr-HR" sz="850" b="1" dirty="0">
                <ns1:solidFill>
                  <ns1:srgbClr val="2F3D2B"/>
                </ns1:solidFill>
                <ns1:latin typeface="Poppins" pitchFamily="34" charset="0"/>
                <ns1:ea typeface="Poppins" pitchFamily="34" charset="-122"/>
                <ns1:cs typeface="Poppins" pitchFamily="34" charset="-120"/>
              </ns1:rPr>
              <ns1:t>€38K</ns1:t>
            </ns1:r>
            <ns1:endParaRPr lang="hr-HR" sz="850" dirty="0"/>
          </ns1:p>
        </ns0:txBody>
      </ns0:sp>
      <ns0:sp>
        <ns0:nvSpPr>
          <ns0:cNvPr id="32" name="Text 32"/>
          <ns0:cNvSpPr txBox="1"/>
          <ns0:nvPr/>
        </ns0:nvSpPr>
        <ns0:spPr>
          <ns1:xfrm>
            <ns1:off x="4480560" y="5010912"/>
            <ns1:ext cx="736600" cy="182880"/>
          </ns1:xfrm>
          <ns1:prstGeom prst="rect">
            <ns1:avLst/>
          </ns1:prstGeom>
          <ns1:noFill/>
          <ns1:ln/>
        </ns0:spPr>
        <ns0:txBody>
          <ns1:bodyPr wrap="square" lIns="0" tIns="0" rIns="0" bIns="0" rtlCol="0" anchor="t"/>
          <ns1:lstStyle/>
          <ns1:p>
            <ns1:pPr marL="0" indent="0" algn="ctr">
              <ns1:buNone/>
            </ns1:pPr>
            <ns1:r>
              <ns1:rPr lang="hr-HR" sz="800" b="1" dirty="0">
                <ns1:solidFill>
                  <ns1:srgbClr val="C68468"/>
                </ns1:solidFill>
                <ns1:latin typeface="Poppins" pitchFamily="34" charset="0"/>
                <ns1:ea typeface="Poppins" pitchFamily="34" charset="-122"/>
                <ns1:cs typeface="Poppins" pitchFamily="34" charset="-120"/>
              </ns1:rPr>
              <ns1:t>’27</ns1:t>
            </ns1:r>
            <ns1:endParaRPr lang="hr-HR" sz="800" dirty="0"/>
          </ns1:p>
        </ns0:txBody>
      </ns0:sp>
      <ns0:sp>
        <ns0:nvSpPr>
          <ns0:cNvPr id="33" name="Shape 33"/>
          <ns0:cNvSpPr/>
          <ns0:nvPr/>
        </ns0:nvSpPr>
        <ns0:spPr>
          <ns1:xfrm>
            <ns1:off x="5382895" y="4850610"/>
            <ns1:ext cx="405130" cy="123726"/>
          </ns1:xfrm>
          <ns1:prstGeom prst="round2SameRect">
            <ns1:avLst>
              <ns1:gd name="adj1" fmla="val 29562"/>
              <ns1:gd name="adj2" fmla="val 0"/>
            </ns1:avLst>
          </ns1:prstGeom>
          <ns1:solidFill>
            <ns1:srgbClr val="5F8465"/>
          </ns1:solidFill>
          <ns1:ln>
            <ns1:noFill/>
          </ns1:ln>
        </ns0:spPr>
        <ns0:txBody>
          <ns1:bodyPr rtlCol="0" anchor="ctr"/>
          <ns1:lstStyle/>
          <ns1:p>
            <ns1:endParaRPr lang="hr-HR" dirty="0"/>
          </ns1:p>
        </ns0:txBody>
      </ns0:sp>
      <ns0:sp>
        <ns0:nvSpPr>
          <ns0:cNvPr id="34" name="Text 34"/>
          <ns0:cNvSpPr txBox="1"/>
          <ns0:nvPr/>
        </ns0:nvSpPr>
        <ns0:spPr>
          <ns1:xfrm>
            <ns1:off x="5218303" y="4649442"/>
            <ns1:ext cx="734314" cy="182880"/>
          </ns1:xfrm>
          <ns1:prstGeom prst="rect">
            <ns1:avLst/>
          </ns1:prstGeom>
          <ns1:noFill/>
          <ns1:ln/>
        </ns0:spPr>
        <ns0:txBody>
          <ns1:bodyPr wrap="square" lIns="0" tIns="0" rIns="0" bIns="0" rtlCol="0" anchor="b"/>
          <ns1:lstStyle/>
          <ns1:p>
            <ns1:pPr marL="0" indent="0" algn="ctr">
              <ns1:buNone/>
            </ns1:pPr>
            <ns1:r>
              <ns1:rPr lang="hr-HR" sz="750" dirty="0">
                <ns1:solidFill>
                  <ns1:srgbClr val="63755A"/>
                </ns1:solidFill>
                <ns1:latin typeface="Poppins" pitchFamily="34" charset="0"/>
                <ns1:ea typeface="Poppins" pitchFamily="34" charset="-122"/>
                <ns1:cs typeface="Poppins" pitchFamily="34" charset="-120"/>
              </ns1:rPr>
              <ns1:t>€199K</ns1:t>
            </ns1:r>
            <ns1:endParaRPr lang="hr-HR" sz="750" dirty="0"/>
          </ns1:p>
        </ns0:txBody>
      </ns0:sp>
      <ns0:sp>
        <ns0:nvSpPr>
          <ns0:cNvPr id="35" name="Text 35"/>
          <ns0:cNvSpPr txBox="1"/>
          <ns0:nvPr/>
        </ns0:nvSpPr>
        <ns0:spPr>
          <ns1:xfrm>
            <ns1:off x="52171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'28</ns1:t>
            </ns1:r>
            <ns1:endParaRPr lang="hr-HR" sz="800" dirty="0"/>
          </ns1:p>
        </ns0:txBody>
      </ns0:sp>
      <ns0:sp>
        <ns0:nvSpPr>
          <ns0:cNvPr id="36" name="Shape 36"/>
          <ns0:cNvSpPr/>
          <ns0:nvPr/>
        </ns0:nvSpPr>
        <ns0:spPr>
          <ns1:xfrm>
            <ns1:off x="6119495" y="4702044"/>
            <ns1:ext cx="405130" cy="272292"/>
          </ns1:xfrm>
          <ns1:prstGeom prst="round2SameRect">
            <ns1:avLst>
              <ns1:gd name="adj1" fmla="val 13432"/>
              <ns1:gd name="adj2" fmla="val 0"/>
            </ns1:avLst>
          </ns1:prstGeom>
          <ns1:solidFill>
            <ns1:srgbClr val="5F8465"/>
          </ns1:solidFill>
          <ns1:ln>
            <ns1:noFill/>
          </ns1:ln>
        </ns0:spPr>
        <ns0:txBody>
          <ns1:bodyPr rtlCol="0" anchor="ctr"/>
          <ns1:lstStyle/>
          <ns1:p>
            <ns1:endParaRPr lang="hr-HR" dirty="0"/>
          </ns1:p>
        </ns0:txBody>
      </ns0:sp>
      <ns0:sp>
        <ns0:nvSpPr>
          <ns0:cNvPr id="37" name="Text 37"/>
          <ns0:cNvSpPr txBox="1"/>
          <ns0:nvPr/>
        </ns0:nvSpPr>
        <ns0:spPr>
          <ns1:xfrm>
            <ns1:off x="5954903" y="4500876"/>
            <ns1:ext cx="734314" cy="182880"/>
          </ns1:xfrm>
          <ns1:prstGeom prst="rect">
            <ns1:avLst/>
          </ns1:prstGeom>
          <ns1:noFill/>
          <ns1:ln/>
        </ns0:spPr>
        <ns0:txBody>
          <ns1:bodyPr wrap="square" lIns="0" tIns="0" rIns="0" bIns="0" rtlCol="0" anchor="b"/>
          <ns1:lstStyle/>
          <ns1:p>
            <ns1:pPr marL="0" indent="0" algn="ctr">
              <ns1:buNone/>
            </ns1:pPr>
            <ns1:r>
              <ns1:rPr lang="hr-HR" sz="850" b="1" dirty="0">
                <ns1:solidFill>
                  <ns1:srgbClr val="2F3D2B"/>
                </ns1:solidFill>
                <ns1:latin typeface="Poppins" pitchFamily="34" charset="0"/>
                <ns1:ea typeface="Poppins" pitchFamily="34" charset="-122"/>
                <ns1:cs typeface="Poppins" pitchFamily="34" charset="-120"/>
              </ns1:rPr>
              <ns1:t>€718K</ns1:t>
            </ns1:r>
            <ns1:endParaRPr lang="hr-HR" sz="850" dirty="0"/>
          </ns1:p>
        </ns0:txBody>
      </ns0:sp>
      <ns0:sp>
        <ns0:nvSpPr>
          <ns0:cNvPr id="38" name="Text 38"/>
          <ns0:cNvSpPr txBox="1"/>
          <ns0:nvPr/>
        </ns0:nvSpPr>
        <ns0:spPr>
          <ns1:xfrm>
            <ns1:off x="59537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'29</ns1:t>
            </ns1:r>
            <ns1:endParaRPr lang="hr-HR" sz="800" dirty="0"/>
          </ns1:p>
        </ns0:txBody>
      </ns0:sp>
      <ns0:sp>
        <ns0:nvSpPr>
          <ns0:cNvPr id="39" name="Shape 39"/>
          <ns0:cNvSpPr/>
          <ns0:nvPr/>
        </ns0:nvSpPr>
        <ns0:spPr>
          <ns1:xfrm>
            <ns1:off x="6856095" y="4443938"/>
            <ns1:ext cx="405130" cy="530398"/>
          </ns1:xfrm>
          <ns1:prstGeom prst="round2SameRect">
            <ns1:avLst>
              <ns1:gd name="adj1" fmla="val 9028"/>
              <ns1:gd name="adj2" fmla="val 0"/>
            </ns1:avLst>
          </ns1:prstGeom>
          <ns1:solidFill>
            <ns1:srgbClr val="5F8465"/>
          </ns1:solidFill>
          <ns1:ln>
            <ns1:noFill/>
          </ns1:ln>
        </ns0:spPr>
        <ns0:txBody>
          <ns1:bodyPr rtlCol="0" anchor="ctr"/>
          <ns1:lstStyle/>
          <ns1:p>
            <ns1:endParaRPr lang="hr-HR" dirty="0"/>
          </ns1:p>
        </ns0:txBody>
      </ns0:sp>
      <ns0:sp>
        <ns0:nvSpPr>
          <ns0:cNvPr id="40" name="Text 40"/>
          <ns0:cNvSpPr txBox="1"/>
          <ns0:nvPr/>
        </ns0:nvSpPr>
        <ns0:spPr>
          <ns1:xfrm>
            <ns1:off x="6691503" y="4242770"/>
            <ns1:ext cx="734314" cy="182880"/>
          </ns1:xfrm>
          <ns1:prstGeom prst="rect">
            <ns1:avLst/>
          </ns1:prstGeom>
          <ns1:noFill/>
          <ns1:ln/>
        </ns0:spPr>
        <ns0:txBody>
          <ns1:bodyPr wrap="square" lIns="0" tIns="0" rIns="0" bIns="0" rtlCol="0" anchor="b"/>
          <ns1:lstStyle/>
          <ns1:p>
            <ns1:pPr marL="0" indent="0" algn="ctr">
              <ns1:buNone/>
            </ns1:pPr>
            <ns1:r>
              <ns1:rPr lang="hr-HR" sz="750" dirty="0">
                <ns1:solidFill>
                  <ns1:srgbClr val="63755A"/>
                </ns1:solidFill>
                <ns1:latin typeface="Poppins" pitchFamily="34" charset="0"/>
                <ns1:ea typeface="Poppins" pitchFamily="34" charset="-122"/>
                <ns1:cs typeface="Poppins" pitchFamily="34" charset="-120"/>
              </ns1:rPr>
              <ns1:t>€2.4M</ns1:t>
            </ns1:r>
            <ns1:endParaRPr lang="hr-HR" sz="750" dirty="0"/>
          </ns1:p>
        </ns0:txBody>
      </ns0:sp>
      <ns0:sp>
        <ns0:nvSpPr>
          <ns0:cNvPr id="41" name="Text 41"/>
          <ns0:cNvSpPr txBox="1"/>
          <ns0:nvPr/>
        </ns0:nvSpPr>
        <ns0:spPr>
          <ns1:xfrm>
            <ns1:off x="66903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'30</ns1:t>
            </ns1:r>
            <ns1:endParaRPr lang="hr-HR" sz="800" dirty="0"/>
          </ns1:p>
        </ns0:txBody>
      </ns0:sp>
      <ns0:sp>
        <ns0:nvSpPr>
          <ns0:cNvPr id="42" name="Shape 42"/>
          <ns0:cNvSpPr/>
          <ns0:nvPr/>
        </ns0:nvSpPr>
        <ns0:spPr>
          <ns1:xfrm>
            <ns1:off x="7592695" y="4107115"/>
            <ns1:ext cx="405130" cy="867221"/>
          </ns1:xfrm>
          <ns1:prstGeom prst="round2SameRect">
            <ns1:avLst>
              <ns1:gd name="adj1" fmla="val 9028"/>
              <ns1:gd name="adj2" fmla="val 0"/>
            </ns1:avLst>
          </ns1:prstGeom>
          <ns1:solidFill>
            <ns1:srgbClr val="5F8465"/>
          </ns1:solidFill>
          <ns1:ln>
            <ns1:noFill/>
          </ns1:ln>
        </ns0:spPr>
        <ns0:txBody>
          <ns1:bodyPr rtlCol="0" anchor="ctr"/>
          <ns1:lstStyle/>
          <ns1:p>
            <ns1:endParaRPr lang="hr-HR" dirty="0"/>
          </ns1:p>
        </ns0:txBody>
      </ns0:sp>
      <ns0:sp>
        <ns0:nvSpPr>
          <ns0:cNvPr id="43" name="Text 43"/>
          <ns0:cNvSpPr txBox="1"/>
          <ns0:nvPr/>
        </ns0:nvSpPr>
        <ns0:spPr>
          <ns1:xfrm>
            <ns1:off x="7428103" y="3905947"/>
            <ns1:ext cx="734314" cy="182880"/>
          </ns1:xfrm>
          <ns1:prstGeom prst="rect">
            <ns1:avLst/>
          </ns1:prstGeom>
          <ns1:noFill/>
          <ns1:ln/>
        </ns0:spPr>
        <ns0:txBody>
          <ns1:bodyPr wrap="square" lIns="0" tIns="0" rIns="0" bIns="0" rtlCol="0" anchor="b"/>
          <ns1:lstStyle/>
          <ns1:p>
            <ns1:pPr marL="0" indent="0" algn="ctr">
              <ns1:buNone/>
            </ns1:pPr>
            <ns1:r>
              <ns1:rPr lang="hr-HR" sz="750" dirty="0">
                <ns1:solidFill>
                  <ns1:srgbClr val="63755A"/>
                </ns1:solidFill>
                <ns1:latin typeface="Poppins" pitchFamily="34" charset="0"/>
                <ns1:ea typeface="Poppins" pitchFamily="34" charset="-122"/>
                <ns1:cs typeface="Poppins" pitchFamily="34" charset="-120"/>
              </ns1:rPr>
              <ns1:t>€6.3M</ns1:t>
            </ns1:r>
            <ns1:endParaRPr lang="hr-HR" sz="750" dirty="0"/>
          </ns1:p>
        </ns0:txBody>
      </ns0:sp>
      <ns0:sp>
        <ns0:nvSpPr>
          <ns0:cNvPr id="44" name="Text 44"/>
          <ns0:cNvSpPr txBox="1"/>
          <ns0:nvPr/>
        </ns0:nvSpPr>
        <ns0:spPr>
          <ns1:xfrm>
            <ns1:off x="74269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'31</ns1:t>
            </ns1:r>
            <ns1:endParaRPr lang="hr-HR" sz="800" dirty="0"/>
          </ns1:p>
        </ns0:txBody>
      </ns0:sp>
      <ns0:sp>
        <ns0:nvSpPr>
          <ns0:cNvPr id="45" name="Shape 45"/>
          <ns0:cNvSpPr/>
          <ns0:nvPr/>
        </ns0:nvSpPr>
        <ns0:spPr>
          <ns1:xfrm>
            <ns1:off x="8329295" y="3720921"/>
            <ns1:ext cx="405130" cy="1253415"/>
          </ns1:xfrm>
          <ns1:prstGeom prst="round2SameRect">
            <ns1:avLst>
              <ns1:gd name="adj1" fmla="val 9028"/>
              <ns1:gd name="adj2" fmla="val 0"/>
            </ns1:avLst>
          </ns1:prstGeom>
          <ns1:solidFill>
            <ns1:srgbClr val="5F8465"/>
          </ns1:solidFill>
          <ns1:ln>
            <ns1:noFill/>
          </ns1:ln>
        </ns0:spPr>
        <ns0:txBody>
          <ns1:bodyPr rtlCol="0" anchor="ctr"/>
          <ns1:lstStyle/>
          <ns1:p>
            <ns1:endParaRPr lang="hr-HR" dirty="0"/>
          </ns1:p>
        </ns0:txBody>
      </ns0:sp>
      <ns0:sp>
        <ns0:nvSpPr>
          <ns0:cNvPr id="46" name="Text 46"/>
          <ns0:cNvSpPr txBox="1"/>
          <ns0:nvPr/>
        </ns0:nvSpPr>
        <ns0:spPr>
          <ns1:xfrm>
            <ns1:off x="8164703" y="3519753"/>
            <ns1:ext cx="734314" cy="182880"/>
          </ns1:xfrm>
          <ns1:prstGeom prst="rect">
            <ns1:avLst/>
          </ns1:prstGeom>
          <ns1:noFill/>
          <ns1:ln/>
        </ns0:spPr>
        <ns0:txBody>
          <ns1:bodyPr wrap="square" lIns="0" tIns="0" rIns="0" bIns="0" rtlCol="0" anchor="b"/>
          <ns1:lstStyle/>
          <ns1:p>
            <ns1:pPr marL="0" indent="0" algn="ctr">
              <ns1:buNone/>
            </ns1:pPr>
            <ns1:r>
              <ns1:rPr lang="hr-HR" sz="750" dirty="0">
                <ns1:solidFill>
                  <ns1:srgbClr val="63755A"/>
                </ns1:solidFill>
                <ns1:latin typeface="Poppins" pitchFamily="34" charset="0"/>
                <ns1:ea typeface="Poppins" pitchFamily="34" charset="-122"/>
                <ns1:cs typeface="Poppins" pitchFamily="34" charset="-120"/>
              </ns1:rPr>
              <ns1:t>€13.2M</ns1:t>
            </ns1:r>
            <ns1:endParaRPr lang="hr-HR" sz="750" dirty="0"/>
          </ns1:p>
        </ns0:txBody>
      </ns0:sp>
      <ns0:sp>
        <ns0:nvSpPr>
          <ns0:cNvPr id="47" name="Text 47"/>
          <ns0:cNvSpPr txBox="1"/>
          <ns0:nvPr/>
        </ns0:nvSpPr>
        <ns0:spPr>
          <ns1:xfrm>
            <ns1:off x="81635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'32</ns1:t>
            </ns1:r>
            <ns1:endParaRPr lang="hr-HR" sz="800" dirty="0"/>
          </ns1:p>
        </ns0:txBody>
      </ns0:sp>
      <ns0:sp>
        <ns0:nvSpPr>
          <ns0:cNvPr id="48" name="Shape 48"/>
          <ns0:cNvSpPr/>
          <ns0:nvPr/>
        </ns0:nvSpPr>
        <ns0:spPr>
          <ns1:xfrm>
            <ns1:off x="9065895" y="3296078"/>
            <ns1:ext cx="405130" cy="1678258"/>
          </ns1:xfrm>
          <ns1:prstGeom prst="round2SameRect">
            <ns1:avLst>
              <ns1:gd name="adj1" fmla="val 9028"/>
              <ns1:gd name="adj2" fmla="val 0"/>
            </ns1:avLst>
          </ns1:prstGeom>
          <ns1:solidFill>
            <ns1:srgbClr val="5F8465"/>
          </ns1:solidFill>
          <ns1:ln>
            <ns1:noFill/>
          </ns1:ln>
        </ns0:spPr>
        <ns0:txBody>
          <ns1:bodyPr rtlCol="0" anchor="ctr"/>
          <ns1:lstStyle/>
          <ns1:p>
            <ns1:endParaRPr lang="hr-HR" dirty="0"/>
          </ns1:p>
        </ns0:txBody>
      </ns0:sp>
      <ns0:sp>
        <ns0:nvSpPr>
          <ns0:cNvPr id="49" name="Text 49"/>
          <ns0:cNvSpPr txBox="1"/>
          <ns0:nvPr/>
        </ns0:nvSpPr>
        <ns0:spPr>
          <ns1:xfrm>
            <ns1:off x="8901303" y="3094910"/>
            <ns1:ext cx="734314" cy="182880"/>
          </ns1:xfrm>
          <ns1:prstGeom prst="rect">
            <ns1:avLst/>
          </ns1:prstGeom>
          <ns1:noFill/>
          <ns1:ln/>
        </ns0:spPr>
        <ns0:txBody>
          <ns1:bodyPr wrap="square" lIns="0" tIns="0" rIns="0" bIns="0" rtlCol="0" anchor="b"/>
          <ns1:lstStyle/>
          <ns1:p>
            <ns1:pPr marL="0" indent="0" algn="ctr">
              <ns1:buNone/>
            </ns1:pPr>
            <ns1:r>
              <ns1:rPr lang="hr-HR" sz="750" dirty="0">
                <ns1:solidFill>
                  <ns1:srgbClr val="63755A"/>
                </ns1:solidFill>
                <ns1:latin typeface="Poppins" pitchFamily="34" charset="0"/>
                <ns1:ea typeface="Poppins" pitchFamily="34" charset="-122"/>
                <ns1:cs typeface="Poppins" pitchFamily="34" charset="-120"/>
              </ns1:rPr>
              <ns1:t>€23.6M</ns1:t>
            </ns1:r>
            <ns1:endParaRPr lang="hr-HR" sz="750" dirty="0"/>
          </ns1:p>
        </ns0:txBody>
      </ns0:sp>
      <ns0:sp>
        <ns0:nvSpPr>
          <ns0:cNvPr id="50" name="Text 50"/>
          <ns0:cNvSpPr txBox="1"/>
          <ns0:nvPr/>
        </ns0:nvSpPr>
        <ns0:spPr>
          <ns1:xfrm>
            <ns1:off x="89001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'33</ns1:t>
            </ns1:r>
            <ns1:endParaRPr lang="hr-HR" sz="800" dirty="0"/>
          </ns1:p>
        </ns0:txBody>
      </ns0:sp>
      <ns0:sp>
        <ns0:nvSpPr>
          <ns0:cNvPr id="51" name="Shape 51"/>
          <ns0:cNvSpPr/>
          <ns0:nvPr/>
        </ns0:nvSpPr>
        <ns0:spPr>
          <ns1:xfrm>
            <ns1:off x="9802495" y="2872670"/>
            <ns1:ext cx="405130" cy="2101666"/>
          </ns1:xfrm>
          <ns1:prstGeom prst="round2SameRect">
            <ns1:avLst>
              <ns1:gd name="adj1" fmla="val 9028"/>
              <ns1:gd name="adj2" fmla="val 0"/>
            </ns1:avLst>
          </ns1:prstGeom>
          <ns1:solidFill>
            <ns1:srgbClr val="5F8465"/>
          </ns1:solidFill>
          <ns1:ln>
            <ns1:noFill/>
          </ns1:ln>
        </ns0:spPr>
        <ns0:txBody>
          <ns1:bodyPr rtlCol="0" anchor="ctr"/>
          <ns1:lstStyle/>
          <ns1:p>
            <ns1:endParaRPr lang="hr-HR" dirty="0"/>
          </ns1:p>
        </ns0:txBody>
      </ns0:sp>
      <ns0:sp>
        <ns0:nvSpPr>
          <ns0:cNvPr id="52" name="Text 52"/>
          <ns0:cNvSpPr txBox="1"/>
          <ns0:nvPr/>
        </ns0:nvSpPr>
        <ns0:spPr>
          <ns1:xfrm>
            <ns1:off x="9637903" y="2671502"/>
            <ns1:ext cx="734314" cy="182880"/>
          </ns1:xfrm>
          <ns1:prstGeom prst="rect">
            <ns1:avLst/>
          </ns1:prstGeom>
          <ns1:noFill/>
          <ns1:ln/>
        </ns0:spPr>
        <ns0:txBody>
          <ns1:bodyPr wrap="square" lIns="0" tIns="0" rIns="0" bIns="0" rtlCol="0" anchor="b"/>
          <ns1:lstStyle/>
          <ns1:p>
            <ns1:pPr marL="0" indent="0" algn="ctr">
              <ns1:buNone/>
            </ns1:pPr>
            <ns1:r>
              <ns1:rPr lang="hr-HR" sz="750" dirty="0">
                <ns1:solidFill>
                  <ns1:srgbClr val="63755A"/>
                </ns1:solidFill>
                <ns1:latin typeface="Poppins" pitchFamily="34" charset="0"/>
                <ns1:ea typeface="Poppins" pitchFamily="34" charset="-122"/>
                <ns1:cs typeface="Poppins" pitchFamily="34" charset="-120"/>
              </ns1:rPr>
              <ns1:t>€37.1M</ns1:t>
            </ns1:r>
            <ns1:endParaRPr lang="hr-HR" sz="750" dirty="0"/>
          </ns1:p>
        </ns0:txBody>
      </ns0:sp>
      <ns0:sp>
        <ns0:nvSpPr>
          <ns0:cNvPr id="53" name="Text 53"/>
          <ns0:cNvSpPr txBox="1"/>
          <ns0:nvPr/>
        </ns0:nvSpPr>
        <ns0:spPr>
          <ns1:xfrm>
            <ns1:off x="96367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'34</ns1:t>
            </ns1:r>
            <ns1:endParaRPr lang="hr-HR" sz="800" dirty="0"/>
          </ns1:p>
        </ns0:txBody>
      </ns0:sp>
      <ns0:sp>
        <ns0:nvSpPr>
          <ns0:cNvPr id="54" name="Shape 54"/>
          <ns0:cNvSpPr/>
          <ns0:nvPr/>
        </ns0:nvSpPr>
        <ns0:spPr>
          <ns1:xfrm>
            <ns1:off x="10539095" y="2468880"/>
            <ns1:ext cx="405130" cy="2505456"/>
          </ns1:xfrm>
          <ns1:prstGeom prst="round2SameRect">
            <ns1:avLst>
              <ns1:gd name="adj1" fmla="val 9028"/>
              <ns1:gd name="adj2" fmla="val 0"/>
            </ns1:avLst>
          </ns1:prstGeom>
          <ns1:solidFill>
            <ns1:srgbClr val="5F8465"/>
          </ns1:solidFill>
          <ns1:ln>
            <ns1:noFill/>
          </ns1:ln>
        </ns0:spPr>
        <ns0:txBody>
          <ns1:bodyPr rtlCol="0" anchor="ctr"/>
          <ns1:lstStyle/>
          <ns1:p>
            <ns1:endParaRPr lang="hr-HR" dirty="0"/>
          </ns1:p>
        </ns0:txBody>
      </ns0:sp>
      <ns0:sp>
        <ns0:nvSpPr>
          <ns0:cNvPr id="55" name="Text 55"/>
          <ns0:cNvSpPr txBox="1"/>
          <ns0:nvPr/>
        </ns0:nvSpPr>
        <ns0:spPr>
          <ns1:xfrm>
            <ns1:off x="10374503" y="2267712"/>
            <ns1:ext cx="734314" cy="182880"/>
          </ns1:xfrm>
          <ns1:prstGeom prst="rect">
            <ns1:avLst/>
          </ns1:prstGeom>
          <ns1:noFill/>
          <ns1:ln/>
        </ns0:spPr>
        <ns0:txBody>
          <ns1:bodyPr wrap="square" lIns="0" tIns="0" rIns="0" bIns="0" rtlCol="0" anchor="b"/>
          <ns1:lstStyle/>
          <ns1:p>
            <ns1:pPr marL="0" indent="0" algn="ctr">
              <ns1:buNone/>
            </ns1:pPr>
            <ns1:r>
              <ns1:rPr lang="hr-HR" sz="850" b="1" dirty="0">
                <ns1:solidFill>
                  <ns1:srgbClr val="2F3D2B"/>
                </ns1:solidFill>
                <ns1:latin typeface="Poppins" pitchFamily="34" charset="0"/>
                <ns1:ea typeface="Poppins" pitchFamily="34" charset="-122"/>
                <ns1:cs typeface="Poppins" pitchFamily="34" charset="-120"/>
              </ns1:rPr>
              <ns1:t>€52.7M</ns1:t>
            </ns1:r>
            <ns1:endParaRPr lang="hr-HR" sz="850" dirty="0"/>
          </ns1:p>
        </ns0:txBody>
      </ns0:sp>
      <ns0:sp>
        <ns0:nvSpPr>
          <ns0:cNvPr id="56" name="Text 56"/>
          <ns0:cNvSpPr txBox="1"/>
          <ns0:nvPr/>
        </ns0:nvSpPr>
        <ns0:spPr>
          <ns1:xfrm>
            <ns1:off x="10373360" y="5010912"/>
            <ns1:ext cx="736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'35</ns1:t>
            </ns1:r>
            <ns1:endParaRPr lang="hr-HR" sz="800" dirty="0"/>
          </ns1:p>
        </ns0:txBody>
      </ns0:sp>
      <ns0:cxnSp>
        <ns0:nvCxnSpPr>
          <ns0:cNvPr id="57" name="Line 57"/>
          <ns0:cNvCxnSpPr/>
          <ns0:nvPr/>
        </ns0:nvCxnSpPr>
        <ns0:spPr>
          <ns1:xfrm>
            <ns1:off x="4480560" y="4974336"/>
            <ns1:ext cx="6629400" cy="914"/>
          </ns1:xfrm>
          <ns1:prstGeom prst="line">
            <ns1:avLst/>
          </ns1:prstGeom>
          <ns1:ln w="9525">
            <ns1:solidFill>
              <ns1:srgbClr val="C9D3C4"/>
            </ns1:solidFill>
          </ns1:ln>
        </ns0:spPr>
      </ns0:cxnSp>
      <ns0:sp>
        <ns0:nvSpPr>
          <ns0:cNvPr id="58" name="Shape 58"/>
          <ns0:cNvSpPr/>
          <ns0:nvPr/>
        </ns0:nvSpPr>
        <ns0:spPr>
          <ns1:xfrm>
            <ns1:off x="4251960" y="5449824"/>
            <ns1:ext cx="2276856" cy="749808"/>
          </ns1:xfrm>
          <ns1:prstGeom prst="roundRect">
            <ns1:avLst>
              <ns1:gd name="adj" fmla="val 9756"/>
            </ns1:avLst>
          </ns1:prstGeom>
          <ns1:solidFill>
            <ns1:srgbClr val="F3F6F0"/>
          </ns1:solidFill>
          <ns1:ln>
            <ns1:noFill/>
          </ns1:ln>
        </ns0:spPr>
        <ns0:txBody>
          <ns1:bodyPr rtlCol="0" anchor="ctr"/>
          <ns1:lstStyle/>
          <ns1:p>
            <ns1:endParaRPr lang="hr-HR" dirty="0"/>
          </ns1:p>
        </ns0:txBody>
      </ns0:sp>
      <ns0:sp>
        <ns0:nvSpPr>
          <ns0:cNvPr id="59" name="Text 59"/>
          <ns0:cNvSpPr txBox="1"/>
          <ns0:nvPr/>
        </ns0:nvSpPr>
        <ns0:spPr>
          <ns1:xfrm>
            <ns1:off x="4361688" y="5449824"/>
            <ns1:ext cx="868680" cy="749808"/>
          </ns1:xfrm>
          <ns1:prstGeom prst="rect">
            <ns1:avLst/>
          </ns1:prstGeom>
          <ns1:noFill/>
          <ns1:ln/>
        </ns0:spPr>
        <ns0:txBody>
          <ns1:bodyPr wrap="square" lIns="0" tIns="0" rIns="0" bIns="0" rtlCol="0" anchor="ctr"/>
          <ns1:lstStyle/>
          <ns1:p>
            <ns1:pPr marL="0" indent="0" algn="l">
              <ns1:buNone/>
            </ns1:pPr>
            <ns1:r>
              <ns1:rPr lang="hr-HR" sz="1700" b="1" dirty="0">
                <ns1:solidFill>
                  <ns1:srgbClr val="2F3D2B"/>
                </ns1:solidFill>
                <ns1:latin typeface="Poppins" pitchFamily="34" charset="0"/>
                <ns1:ea typeface="Poppins" pitchFamily="34" charset="-122"/>
                <ns1:cs typeface="Poppins" pitchFamily="34" charset="-120"/>
              </ns1:rPr>
              <ns1:t>€52.7M</ns1:t>
            </ns1:r>
            <ns1:endParaRPr lang="hr-HR" sz="1700" dirty="0"/>
          </ns1:p>
        </ns0:txBody>
      </ns0:sp>
      <ns0:sp>
        <ns0:nvSpPr>
          <ns0:cNvPr id="60" name="Text 60"/>
          <ns0:cNvSpPr txBox="1"/>
          <ns0:nvPr/>
        </ns0:nvSpPr>
        <ns0:spPr>
          <ns1:xfrm>
            <ns1:off x="5239512" y="5541264"/>
            <ns1:ext cx="1216152" cy="566928"/>
          </ns1:xfrm>
          <ns1:prstGeom prst="rect">
            <ns1:avLst/>
          </ns1:prstGeom>
          <ns1:noFill/>
          <ns1:ln/>
        </ns0:spPr>
        <ns0:txBody>
          <ns1:bodyPr wrap="square" lIns="0" tIns="0" rIns="0" bIns="0" rtlCol="0" anchor="ctr"/>
          <ns1:lstStyle/>
          <ns1:p>
            <ns1:pPr marL="0" indent="0" algn="l">
              <ns1:buNone/>
            </ns1:pPr>
            <ns1:r>
              <ns1:rPr lang="hr-HR" sz="900" b="1" dirty="0">
                <ns1:solidFill>
                  <ns1:srgbClr val="2F3D2B"/>
                </ns1:solidFill>
                <ns1:latin typeface="Poppins" pitchFamily="34" charset="0"/>
                <ns1:ea typeface="Poppins" pitchFamily="34" charset="-122"/>
                <ns1:cs typeface="Poppins" pitchFamily="34" charset="-120"/>
              </ns1:rPr>
              <ns1:t>Revenue 2035</ns1:t>
            </ns1:r>
            <ns1:endParaRPr lang="hr-HR" sz="900" dirty="0"/>
          </ns1:p>
          <ns1:p>
            <ns1:pPr marL="0" indent="0" algn="l">
              <ns1:buNone/>
            </ns1:pPr>
            <ns1:r>
              <ns1:rPr lang="hr-HR" sz="800" dirty="0">
                <ns1:solidFill>
                  <ns1:srgbClr val="5A665A"/>
                </ns1:solidFill>
                <ns1:latin typeface="Poppins" pitchFamily="34" charset="0"/>
                <ns1:ea typeface="Poppins" pitchFamily="34" charset="-122"/>
                <ns1:cs typeface="Poppins" pitchFamily="34" charset="-120"/>
              </ns1:rPr>
              <ns1:t>total annual revenue</ns1:t>
            </ns1:r>
            <ns1:endParaRPr lang="hr-HR" sz="800" dirty="0"/>
          </ns1:p>
        </ns0:txBody>
      </ns0:sp>
      <ns0:sp>
        <ns0:nvSpPr>
          <ns0:cNvPr id="61" name="Shape 61"/>
          <ns0:cNvSpPr/>
          <ns0:nvPr/>
        </ns0:nvSpPr>
        <ns0:spPr>
          <ns1:xfrm>
            <ns1:off x="6656832" y="5449824"/>
            <ns1:ext cx="2276856" cy="749808"/>
          </ns1:xfrm>
          <ns1:prstGeom prst="roundRect">
            <ns1:avLst>
              <ns1:gd name="adj" fmla="val 9756"/>
            </ns1:avLst>
          </ns1:prstGeom>
          <ns1:solidFill>
            <ns1:srgbClr val="F3F6F0"/>
          </ns1:solidFill>
          <ns1:ln>
            <ns1:noFill/>
          </ns1:ln>
        </ns0:spPr>
        <ns0:txBody>
          <ns1:bodyPr rtlCol="0" anchor="ctr"/>
          <ns1:lstStyle/>
          <ns1:p>
            <ns1:endParaRPr lang="hr-HR" dirty="0"/>
          </ns1:p>
        </ns0:txBody>
      </ns0:sp>
      <ns0:sp>
        <ns0:nvSpPr>
          <ns0:cNvPr id="62" name="Text 62"/>
          <ns0:cNvSpPr txBox="1"/>
          <ns0:nvPr/>
        </ns0:nvSpPr>
        <ns0:spPr>
          <ns1:xfrm>
            <ns1:off x="6766560" y="5449824"/>
            <ns1:ext cx="868680" cy="749808"/>
          </ns1:xfrm>
          <ns1:prstGeom prst="rect">
            <ns1:avLst/>
          </ns1:prstGeom>
          <ns1:noFill/>
          <ns1:ln/>
        </ns0:spPr>
        <ns0:txBody>
          <ns1:bodyPr wrap="square" lIns="0" tIns="0" rIns="0" bIns="0" rtlCol="0" anchor="ctr"/>
          <ns1:lstStyle/>
          <ns1:p>
            <ns1:pPr marL="0" indent="0" algn="l">
              <ns1:buNone/>
            </ns1:pPr>
            <ns1:r>
              <ns1:rPr lang="hr-HR" sz="1700" b="1" dirty="0">
                <ns1:solidFill>
                  <ns1:srgbClr val="2F3D2B"/>
                </ns1:solidFill>
                <ns1:latin typeface="Poppins" pitchFamily="34" charset="0"/>
                <ns1:ea typeface="Poppins" pitchFamily="34" charset="-122"/>
                <ns1:cs typeface="Poppins" pitchFamily="34" charset="-120"/>
              </ns1:rPr>
              <ns1:t>93%</ns1:t>
            </ns1:r>
            <ns1:endParaRPr lang="hr-HR" sz="1700" dirty="0"/>
          </ns1:p>
        </ns0:txBody>
      </ns0:sp>
      <ns0:sp>
        <ns0:nvSpPr>
          <ns0:cNvPr id="63" name="Text 63"/>
          <ns0:cNvSpPr txBox="1"/>
          <ns0:nvPr/>
        </ns0:nvSpPr>
        <ns0:spPr>
          <ns1:xfrm>
            <ns1:off x="7644384" y="5541264"/>
            <ns1:ext cx="1216152" cy="566928"/>
          </ns1:xfrm>
          <ns1:prstGeom prst="rect">
            <ns1:avLst/>
          </ns1:prstGeom>
          <ns1:noFill/>
          <ns1:ln/>
        </ns0:spPr>
        <ns0:txBody>
          <ns1:bodyPr wrap="square" lIns="0" tIns="0" rIns="0" bIns="0" rtlCol="0" anchor="ctr"/>
          <ns1:lstStyle/>
          <ns1:p>
            <ns1:pPr marL="0" indent="0" algn="l">
              <ns1:buNone/>
            </ns1:pPr>
            <ns1:r>
              <ns1:rPr lang="hr-HR" sz="900" b="1" dirty="0">
                <ns1:solidFill>
                  <ns1:srgbClr val="2F3D2B"/>
                </ns1:solidFill>
                <ns1:latin typeface="Poppins" pitchFamily="34" charset="0"/>
                <ns1:ea typeface="Poppins" pitchFamily="34" charset="-122"/>
                <ns1:cs typeface="Poppins" pitchFamily="34" charset="-120"/>
              </ns1:rPr>
              <ns1:t>B2C subscription</ns1:t>
            </ns1:r>
            <ns1:endParaRPr lang="hr-HR" sz="900" dirty="0"/>
          </ns1:p>
          <ns1:p>
            <ns1:pPr marL="0" indent="0" algn="l">
              <ns1:buNone/>
            </ns1:pPr>
            <ns1:r>
              <ns1:rPr lang="hr-HR" sz="800" dirty="0">
                <ns1:solidFill>
                  <ns1:srgbClr val="5A665A"/>
                </ns1:solidFill>
                <ns1:latin typeface="Poppins" pitchFamily="34" charset="0"/>
                <ns1:ea typeface="Poppins" pitchFamily="34" charset="-122"/>
                <ns1:cs typeface="Poppins" pitchFamily="34" charset="-120"/>
              </ns1:rPr>
              <ns1:t>recurring revenue share</ns1:t>
            </ns1:r>
            <ns1:endParaRPr lang="hr-HR" sz="800" dirty="0"/>
          </ns1:p>
        </ns0:txBody>
      </ns0:sp>
      <ns0:sp>
        <ns0:nvSpPr>
          <ns0:cNvPr id="64" name="Shape 64"/>
          <ns0:cNvSpPr/>
          <ns0:nvPr/>
        </ns0:nvSpPr>
        <ns0:spPr>
          <ns1:xfrm>
            <ns1:off x="9061704" y="5449824"/>
            <ns1:ext cx="2276856" cy="749808"/>
          </ns1:xfrm>
          <ns1:prstGeom prst="roundRect">
            <ns1:avLst>
              <ns1:gd name="adj" fmla="val 9756"/>
            </ns1:avLst>
          </ns1:prstGeom>
          <ns1:solidFill>
            <ns1:srgbClr val="F3F6F0"/>
          </ns1:solidFill>
          <ns1:ln>
            <ns1:noFill/>
          </ns1:ln>
        </ns0:spPr>
        <ns0:txBody>
          <ns1:bodyPr rtlCol="0" anchor="ctr"/>
          <ns1:lstStyle/>
          <ns1:p>
            <ns1:endParaRPr lang="hr-HR" dirty="0"/>
          </ns1:p>
        </ns0:txBody>
      </ns0:sp>
      <ns0:sp>
        <ns0:nvSpPr>
          <ns0:cNvPr id="65" name="Text 65"/>
          <ns0:cNvSpPr txBox="1"/>
          <ns0:nvPr/>
        </ns0:nvSpPr>
        <ns0:spPr>
          <ns1:xfrm>
            <ns1:off x="9171432" y="5449824"/>
            <ns1:ext cx="868680" cy="749808"/>
          </ns1:xfrm>
          <ns1:prstGeom prst="rect">
            <ns1:avLst/>
          </ns1:prstGeom>
          <ns1:noFill/>
          <ns1:ln/>
        </ns0:spPr>
        <ns0:txBody>
          <ns1:bodyPr wrap="square" lIns="0" tIns="0" rIns="0" bIns="0" rtlCol="0" anchor="ctr"/>
          <ns1:lstStyle/>
          <ns1:p>
            <ns1:pPr marL="0" indent="0" algn="l">
              <ns1:buNone/>
            </ns1:pPr>
            <ns1:r>
              <ns1:rPr lang="hr-HR" sz="1700" b="1" dirty="0">
                <ns1:solidFill>
                  <ns1:srgbClr val="2F3D2B"/>
                </ns1:solidFill>
                <ns1:latin typeface="Poppins" pitchFamily="34" charset="0"/>
                <ns1:ea typeface="Poppins" pitchFamily="34" charset="-122"/>
                <ns1:cs typeface="Poppins" pitchFamily="34" charset="-120"/>
              </ns1:rPr>
              <ns1:t>342K</ns1:t>
            </ns1:r>
            <ns1:endParaRPr lang="hr-HR" sz="1700" dirty="0"/>
          </ns1:p>
        </ns0:txBody>
      </ns0:sp>
      <ns0:sp>
        <ns0:nvSpPr>
          <ns0:cNvPr id="66" name="Text 66"/>
          <ns0:cNvSpPr txBox="1"/>
          <ns0:nvPr/>
        </ns0:nvSpPr>
        <ns0:spPr>
          <ns1:xfrm>
            <ns1:off x="10049256" y="5541264"/>
            <ns1:ext cx="1216152" cy="566928"/>
          </ns1:xfrm>
          <ns1:prstGeom prst="rect">
            <ns1:avLst/>
          </ns1:prstGeom>
          <ns1:noFill/>
          <ns1:ln/>
        </ns0:spPr>
        <ns0:txBody>
          <ns1:bodyPr wrap="square" lIns="0" tIns="0" rIns="0" bIns="0" rtlCol="0" anchor="ctr"/>
          <ns1:lstStyle/>
          <ns1:p>
            <ns1:pPr marL="0" indent="0" algn="l">
              <ns1:buNone/>
            </ns1:pPr>
            <ns1:r>
              <ns1:rPr lang="hr-HR" sz="900" b="1" dirty="0">
                <ns1:solidFill>
                  <ns1:srgbClr val="2F3D2B"/>
                </ns1:solidFill>
                <ns1:latin typeface="Poppins" pitchFamily="34" charset="0"/>
                <ns1:ea typeface="Poppins" pitchFamily="34" charset="-122"/>
                <ns1:cs typeface="Poppins" pitchFamily="34" charset="-120"/>
              </ns1:rPr>
              <ns1:t>premium subscribers</ns1:t>
            </ns1:r>
            <ns1:endParaRPr lang="hr-HR" sz="900" dirty="0"/>
          </ns1:p>
          <ns1:p>
            <ns1:pPr marL="0" indent="0" algn="l">
              <ns1:buNone/>
            </ns1:pPr>
            <ns1:r>
              <ns1:rPr lang="hr-HR" sz="800" dirty="0">
                <ns1:solidFill>
                  <ns1:srgbClr val="5A665A"/>
                </ns1:solidFill>
                <ns1:latin typeface="Poppins" pitchFamily="34" charset="0"/>
                <ns1:ea typeface="Poppins" pitchFamily="34" charset="-122"/>
                <ns1:cs typeface="Poppins" pitchFamily="34" charset="-120"/>
              </ns1:rPr>
              <ns1:t>from 775 in 2027</ns1:t>
            </ns1:r>
            <ns1:endParaRPr lang="hr-HR" sz="800" dirty="0"/>
          </ns1:p>
        </ns0:txBody>
      </ns0:sp>
      <ns0:sp>
        <ns0:nvSpPr>
          <ns0:cNvPr id="68" name="Text 68"/>
          <ns0:cNvSpPr txBox="1"/>
          <ns0:nvPr/>
        </ns0:nvSpPr>
        <ns0:spPr>
          <ns1:xfrm>
            <ns1:off x="10972800" y="6400800"/>
            <ns1:ext cx="457200" cy="274320"/>
          </ns1:xfrm>
          <ns1:prstGeom prst="rect">
            <ns1:avLst/>
          </ns1:prstGeom>
          <ns1:noFill/>
          <ns1:ln/>
        </ns0:spPr>
        <ns0:txBody>
          <ns1:bodyPr wrap="square" lIns="0" tIns="0" rIns="0" bIns="0" rtlCol="0" anchor="ctr"/>
          <ns1:lstStyle/>
          <ns1:p>
            <ns1:pPr marL="0" indent="0" algn="r">
              <ns1:buNone/>
            </ns1:pPr>
            <ns1:r>
              <ns1:rPr lang="hr-HR" sz="900" dirty="0">
                <ns1:solidFill>
                  <ns1:srgbClr val="63755A"/>
                </ns1:solidFill>
                <ns1:latin typeface="Poppins" pitchFamily="34" charset="0"/>
                <ns1:ea typeface="Poppins" pitchFamily="34" charset="-122"/>
                <ns1:cs typeface="Poppins" pitchFamily="34" charset="-120"/>
              </ns1:rPr>
              <ns1:t>09</ns1:t>
            </ns1:r>
            <ns1:endParaRPr lang="hr-HR" sz="900" dirty="0"/>
          </ns1:p>
        </ns0:txBody>
      </ns0:sp>
      <ns0:pic>
        <ns0:nvPicPr>
          <ns0:cNvPr id="69" name="Image 69" descr="Harmonia logo"/>
          <ns0:cNvPicPr>
            <ns1:picLocks noChangeAspect="1"/>
          </ns0:cNvPicPr>
          <ns0:nvPr/>
        </ns0:nvPicPr>
        <ns0:blipFill>
          <ns1:blip ns2:embed="rId7"/>
          <ns1:stretch>
            <ns1:fillRect/>
          </ns1:stretch>
        </ns0:blipFill>
        <ns0:spPr>
          <ns1:xfrm>
            <ns1:off x="11475720" y="6400800"/>
            <ns1:ext cx="292608" cy="292608"/>
          </ns1:xfrm>
          <ns1:prstGeom prst="rect">
            <ns1:avLst/>
          </ns1:prstGeom>
        </ns0:spPr>
      </ns0:pic>
    </ns0:spTree>
  </ns0:cSld>
  <ns0:clrMapOvr>
    <ns1:masterClrMapping/>
  </ns0:clrMapOvr>
</ns0:sld>
</file>

<file path=ppt/slides/slide17.xml><?xml version="1.0" encoding="utf-8"?>
<ns0:sld xmlns:ns0="http://schemas.openxmlformats.org/presentationml/2006/main" xmlns:ns1="http://schemas.openxmlformats.org/drawingml/2006/main" xmlns:ns2="http://schemas.openxmlformats.org/officeDocument/2006/relationships">
  <ns0:cSld>
    <ns0:spTree>
      <ns0:nvGrpSpPr>
        <ns0:cNvPr id="1" name=""/>
        <ns0:cNvGrpSpPr/>
        <ns0:nvPr/>
      </ns0:nvGrpSpPr>
      <ns0:grpSpPr>
        <ns1:xfrm>
          <ns1:off x="0" y="0"/>
          <ns1:ext cx="0" cy="0"/>
          <ns1:chOff x="0" y="0"/>
          <ns1:chExt cx="0" cy="0"/>
        </ns1:xfrm>
      </ns0:grpSpPr>
      <ns0:sp>
        <ns0:nvSpPr>
          <ns0:cNvPr id="2" name="Text 2"/>
          <ns0:cNvSpPr txBox="1"/>
          <ns0:nvPr/>
        </ns0:nvSpPr>
        <ns0:spPr>
          <ns1:xfrm>
            <ns1:off x="822960" y="640080"/>
            <ns1:ext cx="7315200" cy="274320"/>
          </ns1:xfrm>
          <ns1:prstGeom prst="rect">
            <ns1:avLst/>
          </ns1:prstGeom>
          <ns1:noFill/>
          <ns1:ln/>
        </ns0:spPr>
        <ns0:txBody>
          <ns1:bodyPr wrap="square" lIns="0" tIns="0" rIns="0" bIns="0" rtlCol="0" anchor="ctr"/>
          <ns1:lstStyle/>
          <ns1:p>
            <ns1:pPr marL="0" indent="0" algn="l">
              <ns1:buNone/>
            </ns1:pPr>
            <ns1:r>
              <ns1:rPr lang="hr-HR" sz="1200" b="1" spc="300" dirty="0">
                <ns1:solidFill>
                  <ns1:srgbClr val="C68468"/>
                </ns1:solidFill>
                <ns1:latin typeface="Poppins" pitchFamily="34" charset="0"/>
                <ns1:ea typeface="Poppins" pitchFamily="34" charset="-122"/>
                <ns1:cs typeface="Poppins" pitchFamily="34" charset="-120"/>
              </ns1:rPr>
              <ns1:t>UNIT ECONOMICS</ns1:t>
            </ns1:r>
            <ns1:endParaRPr lang="hr-HR" sz="1200" dirty="0"/>
          </ns1:p>
        </ns0:txBody>
      </ns0:sp>
      <ns0:sp>
        <ns0:nvSpPr>
          <ns0:cNvPr id="3" name="Text 3"/>
          <ns0:cNvSpPr txBox="1"/>
          <ns0:nvPr/>
        </ns0:nvSpPr>
        <ns0:spPr>
          <ns1:xfrm>
            <ns1:off x="822960" y="960120"/>
            <ns1:ext cx="10515600" cy="658368"/>
          </ns1:xfrm>
          <ns1:prstGeom prst="rect">
            <ns1:avLst/>
          </ns1:prstGeom>
          <ns1:noFill/>
          <ns1:ln/>
        </ns0:spPr>
        <ns0:txBody>
          <ns1:bodyPr wrap="square" lIns="0" tIns="0" rIns="0" bIns="0" rtlCol="0" anchor="ctr"/>
          <ns1:lstStyle/>
          <ns1:p>
            <ns1:pPr marL="0" indent="0" algn="l">
              <ns1:buNone/>
            </ns1:pPr>
            <ns1:r>
              <ns1:rPr lang="hr-HR" sz="2800" b="1" dirty="0">
                <ns1:solidFill>
                  <ns1:srgbClr val="2F3D2B"/>
                </ns1:solidFill>
                <ns1:latin typeface="Poppins" pitchFamily="34" charset="0"/>
                <ns1:ea typeface="Poppins" pitchFamily="34" charset="-122"/>
                <ns1:cs typeface="Poppins" pitchFamily="34" charset="-120"/>
              </ns1:rPr>
              <ns1:t>Planned unit economics — seed and scaling</ns1:t>
            </ns1:r>
            <ns1:endParaRPr lang="hr-HR" sz="2800" dirty="0"/>
          </ns1:p>
        </ns0:txBody>
      </ns0:sp>
      <ns0:sp>
        <ns0:nvSpPr>
          <ns0:cNvPr id="4" name="Shape 4"/>
          <ns0:cNvSpPr/>
          <ns0:nvPr/>
        </ns0:nvSpPr>
        <ns0:spPr>
          <ns1:xfrm>
            <ns1:off x="822960" y="1737360"/>
            <ns1:ext cx="10515600" cy="2487168"/>
          </ns1:xfrm>
          <ns1:prstGeom prst="roundRect">
            <ns1:avLst>
              <ns1:gd name="adj" fmla="val 4411"/>
            </ns1:avLst>
          </ns1:prstGeom>
          <ns1:solidFill>
            <ns1:srgbClr val="FFFFFF"/>
          </ns1:solidFill>
          <ns1:ln>
            <ns1:noFill/>
          </ns1:ln>
          <ns1:effectLst>
            <ns1:outerShdw blurRad="114300" dist="38100" dir="5400000" algn="bl" rotWithShape="0">
              <ns1:srgbClr val="2F3D2B">
                <ns1:alpha val="10000"/>
              </ns1:srgbClr>
            </ns1:outerShdw>
          </ns1:effectLst>
        </ns0:spPr>
        <ns0:txBody>
          <ns1:bodyPr rtlCol="0" anchor="ctr"/>
          <ns1:lstStyle/>
          <ns1:p>
            <ns1:endParaRPr lang="hr-HR" dirty="0"/>
          </ns1:p>
        </ns0:txBody>
      </ns0:sp>
      <ns0:sp>
        <ns0:nvSpPr>
          <ns0:cNvPr id="5" name="Shape 5"/>
          <ns0:cNvSpPr/>
          <ns0:nvPr/>
        </ns0:nvSpPr>
        <ns0:spPr>
          <ns1:xfrm>
            <ns1:off x="1051560" y="1938528"/>
            <ns1:ext cx="118872" cy="118872"/>
          </ns1:xfrm>
          <ns1:prstGeom prst="ellipse">
            <ns1:avLst/>
          </ns1:prstGeom>
          <ns1:solidFill>
            <ns1:srgbClr val="C68468"/>
          </ns1:solidFill>
          <ns1:ln>
            <ns1:noFill/>
          </ns1:ln>
        </ns0:spPr>
        <ns0:txBody>
          <ns1:bodyPr rtlCol="0" anchor="ctr"/>
          <ns1:lstStyle/>
          <ns1:p>
            <ns1:endParaRPr lang="hr-HR" dirty="0"/>
          </ns1:p>
        </ns0:txBody>
      </ns0:sp>
      <ns0:sp>
        <ns0:nvSpPr>
          <ns0:cNvPr id="6" name="Text 6"/>
          <ns0:cNvSpPr txBox="1"/>
          <ns0:nvPr/>
        </ns0:nvSpPr>
        <ns0:spPr>
          <ns1:xfrm>
            <ns1:off x="1271016" y="1865376"/>
            <ns1:ext cx="9838944" cy="274320"/>
          </ns1:xfrm>
          <ns1:prstGeom prst="rect">
            <ns1:avLst/>
          </ns1:prstGeom>
          <ns1:noFill/>
          <ns1:ln/>
        </ns0:spPr>
        <ns0:txBody>
          <ns1:bodyPr wrap="square" lIns="0" tIns="0" rIns="0" bIns="0" rtlCol="0" anchor="ctr"/>
          <ns1:lstStyle/>
          <ns1:p>
            <ns1:pPr marL="0" indent="0" algn="l">
              <ns1:buNone/>
            </ns1:pPr>
            <ns1:r>
              <ns1:rPr lang="hr-HR" sz="1100" b="1" spc="150" dirty="0">
                <ns1:solidFill>
                  <ns1:srgbClr val="2F3D2B"/>
                </ns1:solidFill>
                <ns1:latin typeface="Poppins" pitchFamily="34" charset="0"/>
                <ns1:ea typeface="Poppins" pitchFamily="34" charset="-122"/>
                <ns1:cs typeface="Poppins" pitchFamily="34" charset="-120"/>
              </ns1:rPr>
              <ns1:t>SEED · 18 MO</ns1:t>
            </ns1:r>
            <ns1:r>
              <ns1:rPr lang="hr-HR" sz="950" dirty="0">
                <ns1:solidFill>
                  <ns1:srgbClr val="63755A"/>
                </ns1:solidFill>
                <ns1:latin typeface="Poppins" pitchFamily="34" charset="0"/>
                <ns1:ea typeface="Poppins" pitchFamily="34" charset="-122"/>
                <ns1:cs typeface="Poppins" pitchFamily="34" charset="-120"/>
              </ns1:rPr>
              <ns1:t>   campaign from mo. 5 · warm-up mo. 5–7 at €37 per payer (0.54x) · planned funnel from mo. 8:</ns1:t>
            </ns1:r>
            <ns1:endParaRPr lang="hr-HR" sz="950" dirty="0"/>
          </ns1:p>
        </ns0:txBody>
      </ns0:sp>
      <ns0:sp>
        <ns0:nvSpPr>
          <ns0:cNvPr id="7" name="Shape 7"/>
          <ns0:cNvSpPr/>
          <ns0:nvPr/>
        </ns0:nvSpPr>
        <ns0:spPr>
          <ns1:xfrm>
            <ns1:off x="1737360" y="2249424"/>
            <ns1:ext cx="1463040" cy="530352"/>
          </ns1:xfrm>
          <ns1:prstGeom prst="roundRect">
            <ns1:avLst>
              <ns1:gd name="adj" fmla="val 13793"/>
            </ns1:avLst>
          </ns1:prstGeom>
          <ns1:solidFill>
            <ns1:srgbClr val="F3F6F0"/>
          </ns1:solidFill>
          <ns1:ln>
            <ns1:noFill/>
          </ns1:ln>
        </ns0:spPr>
        <ns0:txBody>
          <ns1:bodyPr wrap="square" lIns="0" tIns="0" rIns="0" bIns="0" rtlCol="0" anchor="ctr"/>
          <ns1:lstStyle/>
          <ns1:p>
            <ns1:pPr marL="0" indent="0" algn="ctr">
              <ns1:buNone/>
            </ns1:pPr>
            <ns1:r>
              <ns1:rPr lang="hr-HR" sz="900" dirty="0">
                <ns1:solidFill>
                  <ns1:srgbClr val="5A665A"/>
                </ns1:solidFill>
                <ns1:latin typeface="Poppins" pitchFamily="34" charset="0"/>
                <ns1:ea typeface="Poppins" pitchFamily="34" charset="-122"/>
                <ns1:cs typeface="Poppins" pitchFamily="34" charset="-120"/>
              </ns1:rPr>
              <ns1:t>CPM</ns1:t>
            </ns1:r>
            <ns1:endParaRPr lang="hr-HR" sz="900" dirty="0"/>
          </ns1:p>
          <ns1:p>
            <ns1:pPr marL="0" indent="0" algn="ctr">
              <ns1:lnSpc>
                <ns1:spcPct val="95000"/>
              </ns1:lnSpc>
              <ns1:buNone/>
            </ns1:pPr>
            <ns1:r>
              <ns1:rPr lang="hr-HR" sz="1500" b="1" dirty="0">
                <ns1:solidFill>
                  <ns1:srgbClr val="2F3D2B"/>
                </ns1:solidFill>
                <ns1:latin typeface="Poppins" pitchFamily="34" charset="0"/>
                <ns1:ea typeface="Poppins" pitchFamily="34" charset="-122"/>
                <ns1:cs typeface="Poppins" pitchFamily="34" charset="-120"/>
              </ns1:rPr>
              <ns1:t>€5</ns1:t>
            </ns1:r>
            <ns1:endParaRPr lang="hr-HR" sz="1500" dirty="0"/>
          </ns1:p>
        </ns0:txBody>
      </ns0:sp>
      <ns0:sp>
        <ns0:nvSpPr>
          <ns0:cNvPr id="8" name="Text 8"/>
          <ns0:cNvSpPr txBox="1"/>
          <ns0:nvPr/>
        </ns0:nvSpPr>
        <ns0:spPr>
          <ns1:xfrm>
            <ns1:off x="3200400" y="2249424"/>
            <ns1:ext cx="329184" cy="530352"/>
          </ns1:xfrm>
          <ns1:prstGeom prst="rect">
            <ns1:avLst/>
          </ns1:prstGeom>
          <ns1:noFill/>
          <ns1:ln/>
        </ns0:spPr>
        <ns0:txBody>
          <ns1:bodyPr wrap="square" lIns="0" tIns="0" rIns="0" bIns="0" rtlCol="0" anchor="ctr"/>
          <ns1:lstStyle/>
          <ns1:p>
            <ns1:pPr marL="0" indent="0" algn="ctr">
              <ns1:buNone/>
            </ns1:pPr>
            <ns1:r>
              <ns1:rPr lang="hr-HR" sz="1400" b="1" dirty="0">
                <ns1:solidFill>
                  <ns1:srgbClr val="63755A"/>
                </ns1:solidFill>
                <ns1:latin typeface="Poppins" pitchFamily="34" charset="0"/>
                <ns1:ea typeface="Poppins" pitchFamily="34" charset="-122"/>
                <ns1:cs typeface="Poppins" pitchFamily="34" charset="-120"/>
              </ns1:rPr>
              <ns1:t>→</ns1:t>
            </ns1:r>
            <ns1:endParaRPr lang="hr-HR" sz="1400" dirty="0"/>
          </ns1:p>
        </ns0:txBody>
      </ns0:sp>
      <ns0:sp>
        <ns0:nvSpPr>
          <ns0:cNvPr id="9" name="Shape 9"/>
          <ns0:cNvSpPr/>
          <ns0:nvPr/>
        </ns0:nvSpPr>
        <ns0:spPr>
          <ns1:xfrm>
            <ns1:off x="3529584" y="2249424"/>
            <ns1:ext cx="1463040" cy="530352"/>
          </ns1:xfrm>
          <ns1:prstGeom prst="roundRect">
            <ns1:avLst>
              <ns1:gd name="adj" fmla="val 13793"/>
            </ns1:avLst>
          </ns1:prstGeom>
          <ns1:solidFill>
            <ns1:srgbClr val="F3F6F0"/>
          </ns1:solidFill>
          <ns1:ln>
            <ns1:noFill/>
          </ns1:ln>
        </ns0:spPr>
        <ns0:txBody>
          <ns1:bodyPr wrap="square" lIns="0" tIns="0" rIns="0" bIns="0" rtlCol="0" anchor="ctr"/>
          <ns1:lstStyle/>
          <ns1:p>
            <ns1:pPr marL="0" indent="0" algn="ctr">
              <ns1:buNone/>
            </ns1:pPr>
            <ns1:r>
              <ns1:rPr lang="hr-HR" sz="900" dirty="0">
                <ns1:solidFill>
                  <ns1:srgbClr val="5A665A"/>
                </ns1:solidFill>
                <ns1:latin typeface="Poppins" pitchFamily="34" charset="0"/>
                <ns1:ea typeface="Poppins" pitchFamily="34" charset="-122"/>
                <ns1:cs typeface="Poppins" pitchFamily="34" charset="-120"/>
              </ns1:rPr>
              <ns1:t>CTR</ns1:t>
            </ns1:r>
            <ns1:endParaRPr lang="hr-HR" sz="900" dirty="0"/>
          </ns1:p>
          <ns1:p>
            <ns1:pPr marL="0" indent="0" algn="ctr">
              <ns1:lnSpc>
                <ns1:spcPct val="95000"/>
              </ns1:lnSpc>
              <ns1:buNone/>
            </ns1:pPr>
            <ns1:r>
              <ns1:rPr lang="hr-HR" sz="1500" b="1" dirty="0">
                <ns1:solidFill>
                  <ns1:srgbClr val="2F3D2B"/>
                </ns1:solidFill>
                <ns1:latin typeface="Poppins" pitchFamily="34" charset="0"/>
                <ns1:ea typeface="Poppins" pitchFamily="34" charset="-122"/>
                <ns1:cs typeface="Poppins" pitchFamily="34" charset="-120"/>
              </ns1:rPr>
              <ns1:t>4%</ns1:t>
            </ns1:r>
            <ns1:endParaRPr lang="hr-HR" sz="1500" dirty="0"/>
          </ns1:p>
        </ns0:txBody>
      </ns0:sp>
      <ns0:sp>
        <ns0:nvSpPr>
          <ns0:cNvPr id="10" name="Text 10"/>
          <ns0:cNvSpPr txBox="1"/>
          <ns0:nvPr/>
        </ns0:nvSpPr>
        <ns0:spPr>
          <ns1:xfrm>
            <ns1:off x="4992624" y="2249424"/>
            <ns1:ext cx="329184" cy="530352"/>
          </ns1:xfrm>
          <ns1:prstGeom prst="rect">
            <ns1:avLst/>
          </ns1:prstGeom>
          <ns1:noFill/>
          <ns1:ln/>
        </ns0:spPr>
        <ns0:txBody>
          <ns1:bodyPr wrap="square" lIns="0" tIns="0" rIns="0" bIns="0" rtlCol="0" anchor="ctr"/>
          <ns1:lstStyle/>
          <ns1:p>
            <ns1:pPr marL="0" indent="0" algn="ctr">
              <ns1:buNone/>
            </ns1:pPr>
            <ns1:r>
              <ns1:rPr lang="hr-HR" sz="1400" b="1" dirty="0">
                <ns1:solidFill>
                  <ns1:srgbClr val="63755A"/>
                </ns1:solidFill>
                <ns1:latin typeface="Poppins" pitchFamily="34" charset="0"/>
                <ns1:ea typeface="Poppins" pitchFamily="34" charset="-122"/>
                <ns1:cs typeface="Poppins" pitchFamily="34" charset="-120"/>
              </ns1:rPr>
              <ns1:t>→</ns1:t>
            </ns1:r>
            <ns1:endParaRPr lang="hr-HR" sz="1400" dirty="0"/>
          </ns1:p>
        </ns0:txBody>
      </ns0:sp>
      <ns0:sp>
        <ns0:nvSpPr>
          <ns0:cNvPr id="11" name="Shape 11"/>
          <ns0:cNvSpPr/>
          <ns0:nvPr/>
        </ns0:nvSpPr>
        <ns0:spPr>
          <ns1:xfrm>
            <ns1:off x="5321808" y="2249424"/>
            <ns1:ext cx="1463040" cy="530352"/>
          </ns1:xfrm>
          <ns1:prstGeom prst="roundRect">
            <ns1:avLst>
              <ns1:gd name="adj" fmla="val 13793"/>
            </ns1:avLst>
          </ns1:prstGeom>
          <ns1:solidFill>
            <ns1:srgbClr val="F3F6F0"/>
          </ns1:solidFill>
          <ns1:ln>
            <ns1:noFill/>
          </ns1:ln>
        </ns0:spPr>
        <ns0:txBody>
          <ns1:bodyPr wrap="square" lIns="0" tIns="0" rIns="0" bIns="0" rtlCol="0" anchor="ctr"/>
          <ns1:lstStyle/>
          <ns1:p>
            <ns1:pPr marL="0" indent="0" algn="ctr">
              <ns1:buNone/>
            </ns1:pPr>
            <ns1:r>
              <ns1:rPr lang="hr-HR" sz="900" dirty="0">
                <ns1:solidFill>
                  <ns1:srgbClr val="5A665A"/>
                </ns1:solidFill>
                <ns1:latin typeface="Poppins" pitchFamily="34" charset="0"/>
                <ns1:ea typeface="Poppins" pitchFamily="34" charset="-122"/>
                <ns1:cs typeface="Poppins" pitchFamily="34" charset="-120"/>
              </ns1:rPr>
              <ns1:t>Click → trial</ns1:t>
            </ns1:r>
            <ns1:endParaRPr lang="hr-HR" sz="900" dirty="0"/>
          </ns1:p>
          <ns1:p>
            <ns1:pPr marL="0" indent="0" algn="ctr">
              <ns1:lnSpc>
                <ns1:spcPct val="95000"/>
              </ns1:lnSpc>
              <ns1:buNone/>
            </ns1:pPr>
            <ns1:r>
              <ns1:rPr lang="hr-HR" sz="1500" b="1" dirty="0">
                <ns1:solidFill>
                  <ns1:srgbClr val="2F3D2B"/>
                </ns1:solidFill>
                <ns1:latin typeface="Poppins" pitchFamily="34" charset="0"/>
                <ns1:ea typeface="Poppins" pitchFamily="34" charset="-122"/>
                <ns1:cs typeface="Poppins" pitchFamily="34" charset="-120"/>
              </ns1:rPr>
              <ns1:t>6%</ns1:t>
            </ns1:r>
            <ns1:endParaRPr lang="hr-HR" sz="1500" dirty="0"/>
          </ns1:p>
        </ns0:txBody>
      </ns0:sp>
      <ns0:sp>
        <ns0:nvSpPr>
          <ns0:cNvPr id="12" name="Text 12"/>
          <ns0:cNvSpPr txBox="1"/>
          <ns0:nvPr/>
        </ns0:nvSpPr>
        <ns0:spPr>
          <ns1:xfrm>
            <ns1:off x="6784848" y="2249424"/>
            <ns1:ext cx="329184" cy="530352"/>
          </ns1:xfrm>
          <ns1:prstGeom prst="rect">
            <ns1:avLst/>
          </ns1:prstGeom>
          <ns1:noFill/>
          <ns1:ln/>
        </ns0:spPr>
        <ns0:txBody>
          <ns1:bodyPr wrap="square" lIns="0" tIns="0" rIns="0" bIns="0" rtlCol="0" anchor="ctr"/>
          <ns1:lstStyle/>
          <ns1:p>
            <ns1:pPr marL="0" indent="0" algn="ctr">
              <ns1:buNone/>
            </ns1:pPr>
            <ns1:r>
              <ns1:rPr lang="hr-HR" sz="1400" b="1" dirty="0">
                <ns1:solidFill>
                  <ns1:srgbClr val="63755A"/>
                </ns1:solidFill>
                <ns1:latin typeface="Poppins" pitchFamily="34" charset="0"/>
                <ns1:ea typeface="Poppins" pitchFamily="34" charset="-122"/>
                <ns1:cs typeface="Poppins" pitchFamily="34" charset="-120"/>
              </ns1:rPr>
              <ns1:t>→</ns1:t>
            </ns1:r>
            <ns1:endParaRPr lang="hr-HR" sz="1400" dirty="0"/>
          </ns1:p>
        </ns0:txBody>
      </ns0:sp>
      <ns0:sp>
        <ns0:nvSpPr>
          <ns0:cNvPr id="13" name="Shape 13"/>
          <ns0:cNvSpPr/>
          <ns0:nvPr/>
        </ns0:nvSpPr>
        <ns0:spPr>
          <ns1:xfrm>
            <ns1:off x="7114032" y="2249424"/>
            <ns1:ext cx="1463040" cy="530352"/>
          </ns1:xfrm>
          <ns1:prstGeom prst="roundRect">
            <ns1:avLst>
              <ns1:gd name="adj" fmla="val 13793"/>
            </ns1:avLst>
          </ns1:prstGeom>
          <ns1:solidFill>
            <ns1:srgbClr val="F3F6F0"/>
          </ns1:solidFill>
          <ns1:ln>
            <ns1:noFill/>
          </ns1:ln>
        </ns0:spPr>
        <ns0:txBody>
          <ns1:bodyPr wrap="square" lIns="0" tIns="0" rIns="0" bIns="0" rtlCol="0" anchor="ctr"/>
          <ns1:lstStyle/>
          <ns1:p>
            <ns1:pPr marL="0" indent="0" algn="ctr">
              <ns1:buNone/>
            </ns1:pPr>
            <ns1:r>
              <ns1:rPr lang="hr-HR" sz="900" dirty="0">
                <ns1:solidFill>
                  <ns1:srgbClr val="5A665A"/>
                </ns1:solidFill>
                <ns1:latin typeface="Poppins" pitchFamily="34" charset="0"/>
                <ns1:ea typeface="Poppins" pitchFamily="34" charset="-122"/>
                <ns1:cs typeface="Poppins" pitchFamily="34" charset="-120"/>
              </ns1:rPr>
              <ns1:t>Paid cost / trial</ns1:t>
            </ns1:r>
            <ns1:endParaRPr lang="hr-HR" sz="900" dirty="0"/>
          </ns1:p>
          <ns1:p>
            <ns1:pPr marL="0" indent="0" algn="ctr">
              <ns1:lnSpc>
                <ns1:spcPct val="95000"/>
              </ns1:lnSpc>
              <ns1:buNone/>
            </ns1:pPr>
            <ns1:r>
              <ns1:rPr lang="hr-HR" sz="1500" b="1" dirty="0">
                <ns1:solidFill>
                  <ns1:srgbClr val="2F3D2B"/>
                </ns1:solidFill>
                <ns1:latin typeface="Poppins" pitchFamily="34" charset="0"/>
                <ns1:ea typeface="Poppins" pitchFamily="34" charset="-122"/>
                <ns1:cs typeface="Poppins" pitchFamily="34" charset="-120"/>
              </ns1:rPr>
              <ns1:t>€2.08</ns1:t>
            </ns1:r>
            <ns1:endParaRPr lang="hr-HR" sz="1500" dirty="0"/>
          </ns1:p>
        </ns0:txBody>
      </ns0:sp>
      <ns0:cxnSp>
        <ns0:nvCxnSpPr>
          <ns0:cNvPr id="14" name="Line 14"/>
          <ns0:cNvCxnSpPr/>
          <ns0:nvPr/>
        </ns0:nvCxnSpPr>
        <ns0:spPr>
          <ns1:xfrm>
            <ns1:off x="8769096" y="2322576"/>
            <ns1:ext cx="914" cy="384048"/>
          </ns1:xfrm>
          <ns1:prstGeom prst="line">
            <ns1:avLst/>
          </ns1:prstGeom>
          <ns1:ln w="12700">
            <ns1:solidFill>
              <ns1:srgbClr val="C9D3C4"/>
            </ns1:solidFill>
          </ns1:ln>
        </ns0:spPr>
      </ns0:cxnSp>
      <ns0:sp>
        <ns0:nvSpPr>
          <ns0:cNvPr id="15" name="Shape 15"/>
          <ns0:cNvSpPr/>
          <ns0:nvPr/>
        </ns0:nvSpPr>
        <ns0:spPr>
          <ns1:xfrm>
            <ns1:off x="8961120" y="2249424"/>
            <ns1:ext cx="1463040" cy="530352"/>
          </ns1:xfrm>
          <ns1:prstGeom prst="roundRect">
            <ns1:avLst>
              <ns1:gd name="adj" fmla="val 13793"/>
            </ns1:avLst>
          </ns1:prstGeom>
          <ns1:solidFill>
            <ns1:srgbClr val="FFFFFF"/>
          </ns1:solidFill>
          <ns1:ln w="15875">
            <ns1:solidFill>
              <ns1:srgbClr val="C68468"/>
            </ns1:solidFill>
          </ns1:ln>
        </ns0:spPr>
        <ns0:txBody>
          <ns1:bodyPr wrap="square" lIns="0" tIns="0" rIns="0" bIns="0" rtlCol="0" anchor="ctr"/>
          <ns1:lstStyle/>
          <ns1:p>
            <ns1:pPr marL="0" indent="0" algn="ctr">
              <ns1:buNone/>
            </ns1:pPr>
            <ns1:r>
              <ns1:rPr lang="hr-HR" sz="900" dirty="0">
                <ns1:solidFill>
                  <ns1:srgbClr val="63755A"/>
                </ns1:solidFill>
                <ns1:latin typeface="Poppins" pitchFamily="34" charset="0"/>
                <ns1:ea typeface="Poppins" pitchFamily="34" charset="-122"/>
                <ns1:cs typeface="Poppins" pitchFamily="34" charset="-120"/>
              </ns1:rPr>
              <ns1:t>Cost / registration*</ns1:t>
            </ns1:r>
            <ns1:endParaRPr lang="hr-HR" sz="900" dirty="0"/>
          </ns1:p>
          <ns1:p>
            <ns1:pPr marL="0" indent="0" algn="ctr">
              <ns1:lnSpc>
                <ns1:spcPct val="95000"/>
              </ns1:lnSpc>
              <ns1:buNone/>
            </ns1:pPr>
            <ns1:r>
              <ns1:rPr lang="hr-HR" sz="1500" b="1" dirty="0">
                <ns1:solidFill>
                  <ns1:srgbClr val="2F3D2B"/>
                </ns1:solidFill>
                <ns1:latin typeface="Poppins" pitchFamily="34" charset="0"/>
                <ns1:ea typeface="Poppins" pitchFamily="34" charset="-122"/>
                <ns1:cs typeface="Poppins" pitchFamily="34" charset="-120"/>
              </ns1:rPr>
              <ns1:t>€1.88</ns1:t>
            </ns1:r>
            <ns1:endParaRPr lang="hr-HR" sz="1500" dirty="0"/>
          </ns1:p>
        </ns0:txBody>
      </ns0:sp>
      <ns0:sp>
        <ns0:nvSpPr>
          <ns0:cNvPr id="16" name="Text 16"/>
          <ns0:cNvSpPr txBox="1"/>
          <ns0:nvPr/>
        </ns0:nvSpPr>
        <ns0:spPr>
          <ns1:xfrm>
            <ns1:off x="1051560" y="2926080"/>
            <ns1:ext cx="4892040" cy="219456"/>
          </ns1:xfrm>
          <ns1:prstGeom prst="rect">
            <ns1:avLst/>
          </ns1:prstGeom>
          <ns1:noFill/>
          <ns1:ln/>
        </ns0:spPr>
        <ns0:txBody>
          <ns1:bodyPr wrap="square" lIns="0" tIns="0" rIns="0" bIns="0" rtlCol="0" anchor="ctr"/>
          <ns1:lstStyle/>
          <ns1:p>
            <ns1:pPr marL="0" indent="0" algn="l">
              <ns1:buNone/>
            </ns1:pPr>
            <ns1:r>
              <ns1:rPr lang="hr-HR" sz="900" dirty="0">
                <ns1:solidFill>
                  <ns1:srgbClr val="63755A"/>
                </ns1:solidFill>
                <ns1:latin typeface="Poppins" pitchFamily="34" charset="0"/>
                <ns1:ea typeface="Poppins" pitchFamily="34" charset="-122"/>
                <ns1:cs typeface="Poppins" pitchFamily="34" charset="-120"/>
              </ns1:rPr>
              <ns1:t>CAC per payer = channel spend ÷ new paying customers</ns1:t>
            </ns1:r>
            <ns1:endParaRPr lang="hr-HR" sz="900" dirty="0"/>
          </ns1:p>
        </ns0:txBody>
      </ns0:sp>
      <ns0:sp>
        <ns0:nvSpPr>
          <ns0:cNvPr id="17" name="Text 17"/>
          <ns0:cNvSpPr txBox="1"/>
          <ns0:nvPr/>
        </ns0:nvSpPr>
        <ns0:spPr>
          <ns1:xfrm>
            <ns1:off x="1051560" y="3163824"/>
            <ns1:ext cx="4892040" cy="310896"/>
          </ns1:xfrm>
          <ns1:prstGeom prst="rect">
            <ns1:avLst/>
          </ns1:prstGeom>
          <ns1:noFill/>
          <ns1:ln/>
        </ns0:spPr>
        <ns0:txBody>
          <ns1:bodyPr wrap="square" lIns="0" tIns="0" rIns="0" bIns="0" rtlCol="0" anchor="ctr"/>
          <ns1:lstStyle/>
          <ns1:p>
            <ns1:pPr marL="0" indent="0" algn="l">
              <ns1:buNone/>
            </ns1:pPr>
            <ns1:r>
              <ns1:rPr lang="hr-HR" sz="1500" dirty="0">
                <ns1:solidFill>
                  <ns1:srgbClr val="2F3D2B"/>
                </ns1:solidFill>
                <ns1:latin typeface="Poppins" pitchFamily="34" charset="0"/>
                <ns1:ea typeface="Poppins" pitchFamily="34" charset="-122"/>
                <ns1:cs typeface="Poppins" pitchFamily="34" charset="-120"/>
              </ns1:rPr>
              <ns1:t>€27,625 ÷ 1,541 = </ns1:t>
            </ns1:r>
            <ns1:r>
              <ns1:rPr lang="hr-HR" sz="1500" b="1" dirty="0">
                <ns1:solidFill>
                  <ns1:srgbClr val="2F3D2B"/>
                </ns1:solidFill>
                <ns1:latin typeface="Poppins" pitchFamily="34" charset="0"/>
                <ns1:ea typeface="Poppins" pitchFamily="34" charset="-122"/>
                <ns1:cs typeface="Poppins" pitchFamily="34" charset="-120"/>
              </ns1:rPr>
              <ns1:t>€17.92</ns1:t>
            </ns1:r>
            <ns1:endParaRPr lang="hr-HR" sz="1500" dirty="0"/>
          </ns1:p>
        </ns0:txBody>
      </ns0:sp>
      <ns0:sp>
        <ns0:nvSpPr>
          <ns0:cNvPr id="18" name="Text 18"/>
          <ns0:cNvSpPr txBox="1"/>
          <ns0:nvPr/>
        </ns0:nvSpPr>
        <ns0:spPr>
          <ns1:xfrm>
            <ns1:off x="6217920" y="2926080"/>
            <ns1:ext cx="4892040" cy="219456"/>
          </ns1:xfrm>
          <ns1:prstGeom prst="rect">
            <ns1:avLst/>
          </ns1:prstGeom>
          <ns1:noFill/>
          <ns1:ln/>
        </ns0:spPr>
        <ns0:txBody>
          <ns1:bodyPr wrap="square" lIns="0" tIns="0" rIns="0" bIns="0" rtlCol="0" anchor="ctr"/>
          <ns1:lstStyle/>
          <ns1:p>
            <ns1:pPr marL="0" indent="0" algn="l">
              <ns1:buNone/>
            </ns1:pPr>
            <ns1:r>
              <ns1:rPr lang="hr-HR" sz="900" dirty="0">
                <ns1:solidFill>
                  <ns1:srgbClr val="63755A"/>
                </ns1:solidFill>
                <ns1:latin typeface="Poppins" pitchFamily="34" charset="0"/>
                <ns1:ea typeface="Poppins" pitchFamily="34" charset="-122"/>
                <ns1:cs typeface="Poppins" pitchFamily="34" charset="-120"/>
              </ns1:rPr>
              <ns1:t>LTV  =  net price × lifetime × gross margin</ns1:t>
            </ns1:r>
            <ns1:endParaRPr lang="hr-HR" sz="900" dirty="0"/>
          </ns1:p>
        </ns0:txBody>
      </ns0:sp>
      <ns0:sp>
        <ns0:nvSpPr>
          <ns0:cNvPr id="19" name="Text 19"/>
          <ns0:cNvSpPr txBox="1"/>
          <ns0:nvPr/>
        </ns0:nvSpPr>
        <ns0:spPr>
          <ns1:xfrm>
            <ns1:off x="6217920" y="3163824"/>
            <ns1:ext cx="4892040" cy="310896"/>
          </ns1:xfrm>
          <ns1:prstGeom prst="rect">
            <ns1:avLst/>
          </ns1:prstGeom>
          <ns1:noFill/>
          <ns1:ln/>
        </ns0:spPr>
        <ns0:txBody>
          <ns1:bodyPr wrap="square" lIns="0" tIns="0" rIns="0" bIns="0" rtlCol="0" anchor="ctr"/>
          <ns1:lstStyle/>
          <ns1:p>
            <ns1:pPr marL="0" indent="0" algn="l">
              <ns1:buNone/>
            </ns1:pPr>
            <ns1:r>
              <ns1:rPr lang="hr-HR" sz="1500" dirty="0">
                <ns1:solidFill>
                  <ns1:srgbClr val="2F3D2B"/>
                </ns1:solidFill>
                <ns1:latin typeface="Poppins" pitchFamily="34" charset="0"/>
                <ns1:ea typeface="Poppins" pitchFamily="34" charset="-122"/>
                <ns1:cs typeface="Poppins" pitchFamily="34" charset="-120"/>
              </ns1:rPr>
              <ns1:t>€7.19 × 4 mo. × 70%  =  </ns1:t>
            </ns1:r>
            <ns1:r>
              <ns1:rPr lang="hr-HR" sz="1500" b="1" dirty="0">
                <ns1:solidFill>
                  <ns1:srgbClr val="2F3D2B"/>
                </ns1:solidFill>
                <ns1:latin typeface="Poppins" pitchFamily="34" charset="0"/>
                <ns1:ea typeface="Poppins" pitchFamily="34" charset="-122"/>
                <ns1:cs typeface="Poppins" pitchFamily="34" charset="-120"/>
              </ns1:rPr>
              <ns1:t>€20.14</ns1:t>
            </ns1:r>
            <ns1:endParaRPr lang="hr-HR" sz="1500" dirty="0"/>
          </ns1:p>
        </ns0:txBody>
      </ns0:sp>
      <ns0:cxnSp>
        <ns0:nvCxnSpPr>
          <ns0:cNvPr id="20" name="Line 20"/>
          <ns0:cNvCxnSpPr/>
          <ns0:nvPr/>
        </ns0:nvCxnSpPr>
        <ns0:spPr>
          <ns1:xfrm>
            <ns1:off x="6080760" y="2962656"/>
            <ns1:ext cx="914" cy="493776"/>
          </ns1:xfrm>
          <ns1:prstGeom prst="line">
            <ns1:avLst/>
          </ns1:prstGeom>
          <ns1:ln w="12700">
            <ns1:solidFill>
              <ns1:srgbClr val="E3E9DF"/>
            </ns1:solidFill>
          </ns1:ln>
        </ns0:spPr>
      </ns0:cxnSp>
      <ns0:sp>
        <ns0:nvSpPr>
          <ns0:cNvPr id="21" name="Shape 21"/>
          <ns0:cNvSpPr/>
          <ns0:nvPr/>
        </ns0:nvSpPr>
        <ns0:spPr>
          <ns1:xfrm>
            <ns1:off x="1051560" y="3602736"/>
            <ns1:ext cx="3243072" cy="548640"/>
          </ns1:xfrm>
          <ns1:prstGeom prst="roundRect">
            <ns1:avLst>
              <ns1:gd name="adj" fmla="val 13333"/>
            </ns1:avLst>
          </ns1:prstGeom>
          <ns1:solidFill>
            <ns1:srgbClr val="F3F6F0"/>
          </ns1:solidFill>
          <ns1:ln>
            <ns1:noFill/>
          </ns1:ln>
        </ns0:spPr>
        <ns0:txBody>
          <ns1:bodyPr rtlCol="0" anchor="ctr"/>
          <ns1:lstStyle/>
          <ns1:p>
            <ns1:endParaRPr lang="hr-HR" dirty="0"/>
          </ns1:p>
        </ns0:txBody>
      </ns0:sp>
      <ns0:sp>
        <ns0:nvSpPr>
          <ns0:cNvPr id="22" name="Text 22"/>
          <ns0:cNvSpPr txBox="1"/>
          <ns0:nvPr/>
        </ns0:nvSpPr>
        <ns0:spPr>
          <ns1:xfrm>
            <ns1:off x="1179576" y="3602736"/>
            <ns1:ext cx="777240" cy="548640"/>
          </ns1:xfrm>
          <ns1:prstGeom prst="rect">
            <ns1:avLst/>
          </ns1:prstGeom>
          <ns1:noFill/>
          <ns1:ln/>
        </ns0:spPr>
        <ns0:txBody>
          <ns1:bodyPr wrap="square" lIns="0" tIns="0" rIns="0" bIns="0" rtlCol="0" anchor="ctr"/>
          <ns1:lstStyle/>
          <ns1:p>
            <ns1:pPr marL="0" indent="0" algn="l">
              <ns1:buNone/>
            </ns1:pPr>
            <ns1:r>
              <ns1:rPr lang="hr-HR" sz="1900" b="1" dirty="0">
                <ns1:solidFill>
                  <ns1:srgbClr val="C68468"/>
                </ns1:solidFill>
                <ns1:latin typeface="Poppins" pitchFamily="34" charset="0"/>
                <ns1:ea typeface="Poppins" pitchFamily="34" charset="-122"/>
                <ns1:cs typeface="Poppins" pitchFamily="34" charset="-120"/>
              </ns1:rPr>
              <ns1:t>1.12x</ns1:t>
            </ns1:r>
            <ns1:endParaRPr lang="hr-HR" sz="1900" dirty="0"/>
          </ns1:p>
        </ns0:txBody>
      </ns0:sp>
      <ns0:sp>
        <ns0:nvSpPr>
          <ns0:cNvPr id="23" name="Text 23"/>
          <ns0:cNvSpPr txBox="1"/>
          <ns0:nvPr/>
        </ns0:nvSpPr>
        <ns0:spPr>
          <ns1:xfrm>
            <ns1:off x="2048256" y="3657600"/>
            <ns1:ext cx="2173224" cy="438912"/>
          </ns1:xfrm>
          <ns1:prstGeom prst="rect">
            <ns1:avLst/>
          </ns1:prstGeom>
          <ns1:noFill/>
          <ns1:ln/>
        </ns0:spPr>
        <ns0:txBody>
          <ns1:bodyPr wrap="square" lIns="0" tIns="0" rIns="0" bIns="0" rtlCol="0" anchor="ctr"/>
          <ns1:lstStyle/>
          <ns1:p>
            <ns1:pPr marL="0" indent="0" algn="l">
              <ns1:buNone/>
            </ns1:pPr>
            <ns1:r>
              <ns1:rPr lang="hr-HR" sz="950" b="1" dirty="0">
                <ns1:solidFill>
                  <ns1:srgbClr val="2F3D2B"/>
                </ns1:solidFill>
                <ns1:latin typeface="Poppins" pitchFamily="34" charset="0"/>
                <ns1:ea typeface="Poppins" pitchFamily="34" charset="-122"/>
                <ns1:cs typeface="Poppins" pitchFamily="34" charset="-120"/>
              </ns1:rPr>
              <ns1:t>LTV : CAC</ns1:t>
            </ns1:r>
            <ns1:endParaRPr lang="hr-HR" sz="950" dirty="0"/>
          </ns1:p>
          <ns1:p>
            <ns1:pPr marL="0" indent="0" algn="l">
              <ns1:lnSpc>
                <ns1:spcPct val="92000"/>
              </ns1:lnSpc>
              <ns1:buNone/>
            </ns1:pPr>
            <ns1:endParaRPr lang="hr-HR" sz="850" dirty="0"/>
          </ns1:p>
        </ns0:txBody>
      </ns0:sp>
      <ns0:sp>
        <ns0:nvSpPr>
          <ns0:cNvPr id="24" name="Shape 24"/>
          <ns0:cNvSpPr/>
          <ns0:nvPr/>
        </ns0:nvSpPr>
        <ns0:spPr>
          <ns1:xfrm>
            <ns1:off x="4459224" y="3602736"/>
            <ns1:ext cx="3243072" cy="548640"/>
          </ns1:xfrm>
          <ns1:prstGeom prst="roundRect">
            <ns1:avLst>
              <ns1:gd name="adj" fmla="val 13333"/>
            </ns1:avLst>
          </ns1:prstGeom>
          <ns1:solidFill>
            <ns1:srgbClr val="F3F6F0"/>
          </ns1:solidFill>
          <ns1:ln>
            <ns1:noFill/>
          </ns1:ln>
        </ns0:spPr>
        <ns0:txBody>
          <ns1:bodyPr rtlCol="0" anchor="ctr"/>
          <ns1:lstStyle/>
          <ns1:p>
            <ns1:endParaRPr lang="hr-HR" dirty="0"/>
          </ns1:p>
        </ns0:txBody>
      </ns0:sp>
      <ns0:sp>
        <ns0:nvSpPr>
          <ns0:cNvPr id="25" name="Text 25"/>
          <ns0:cNvSpPr txBox="1"/>
          <ns0:nvPr/>
        </ns0:nvSpPr>
        <ns0:spPr>
          <ns1:xfrm>
            <ns1:off x="4587240" y="3602736"/>
            <ns1:ext cx="960120" cy="548640"/>
          </ns1:xfrm>
          <ns1:prstGeom prst="rect">
            <ns1:avLst/>
          </ns1:prstGeom>
          <ns1:noFill/>
          <ns1:ln/>
        </ns0:spPr>
        <ns0:txBody>
          <ns1:bodyPr wrap="square" lIns="0" tIns="0" rIns="0" bIns="0" rtlCol="0" anchor="ctr"/>
          <ns1:lstStyle/>
          <ns1:p>
            <ns1:pPr marL="0" indent="0" algn="l">
              <ns1:buNone/>
            </ns1:pPr>
            <ns1:r>
              <ns1:rPr lang="hr-HR" sz="1900" b="1" dirty="0">
                <ns1:solidFill>
                  <ns1:srgbClr val="2F3D2B"/>
                </ns1:solidFill>
                <ns1:latin typeface="Poppins" pitchFamily="34" charset="0"/>
                <ns1:ea typeface="Poppins" pitchFamily="34" charset="-122"/>
                <ns1:cs typeface="Poppins" pitchFamily="34" charset="-120"/>
              </ns1:rPr>
              <ns1:t>3.56 mo</ns1:t>
            </ns1:r>
            <ns1:endParaRPr lang="hr-HR" sz="1900" dirty="0"/>
          </ns1:p>
        </ns0:txBody>
      </ns0:sp>
      <ns0:sp>
        <ns0:nvSpPr>
          <ns0:cNvPr id="26" name="Text 26"/>
          <ns0:cNvSpPr txBox="1"/>
          <ns0:nvPr/>
        </ns0:nvSpPr>
        <ns0:spPr>
          <ns1:xfrm>
            <ns1:off x="5638800" y="3657600"/>
            <ns1:ext cx="1990344" cy="438912"/>
          </ns1:xfrm>
          <ns1:prstGeom prst="rect">
            <ns1:avLst/>
          </ns1:prstGeom>
          <ns1:noFill/>
          <ns1:ln/>
        </ns0:spPr>
        <ns0:txBody>
          <ns1:bodyPr wrap="square" lIns="0" tIns="0" rIns="0" bIns="0" rtlCol="0" anchor="ctr"/>
          <ns1:lstStyle/>
          <ns1:p>
            <ns1:pPr marL="0" indent="0" algn="l">
              <ns1:buNone/>
            </ns1:pPr>
            <ns1:r>
              <ns1:rPr lang="hr-HR" sz="950" b="1" dirty="0">
                <ns1:solidFill>
                  <ns1:srgbClr val="2F3D2B"/>
                </ns1:solidFill>
                <ns1:latin typeface="Poppins" pitchFamily="34" charset="0"/>
                <ns1:ea typeface="Poppins" pitchFamily="34" charset="-122"/>
                <ns1:cs typeface="Poppins" pitchFamily="34" charset="-120"/>
              </ns1:rPr>
              <ns1:t>Simple payback
Excludes churn</ns1:t>
            </ns1:r>
            <ns1:endParaRPr lang="hr-HR" sz="950" dirty="0"/>
          </ns1:p>
        </ns0:txBody>
      </ns0:sp>
      <ns0:sp>
        <ns0:nvSpPr>
          <ns0:cNvPr id="27" name="Shape 27"/>
          <ns0:cNvSpPr/>
          <ns0:nvPr/>
        </ns0:nvSpPr>
        <ns0:spPr>
          <ns1:xfrm>
            <ns1:off x="7866888" y="3602736"/>
            <ns1:ext cx="3243072" cy="548640"/>
          </ns1:xfrm>
          <ns1:prstGeom prst="roundRect">
            <ns1:avLst>
              <ns1:gd name="adj" fmla="val 13333"/>
            </ns1:avLst>
          </ns1:prstGeom>
          <ns1:solidFill>
            <ns1:srgbClr val="F3F6F0"/>
          </ns1:solidFill>
          <ns1:ln>
            <ns1:noFill/>
          </ns1:ln>
        </ns0:spPr>
        <ns0:txBody>
          <ns1:bodyPr rtlCol="0" anchor="ctr"/>
          <ns1:lstStyle/>
          <ns1:p>
            <ns1:endParaRPr lang="hr-HR" dirty="0"/>
          </ns1:p>
        </ns0:txBody>
      </ns0:sp>
      <ns0:sp>
        <ns0:nvSpPr>
          <ns0:cNvPr id="28" name="Text 28"/>
          <ns0:cNvSpPr txBox="1"/>
          <ns0:nvPr/>
        </ns0:nvSpPr>
        <ns0:spPr>
          <ns1:xfrm>
            <ns1:off x="7994904" y="3602736"/>
            <ns1:ext cx="841248" cy="548640"/>
          </ns1:xfrm>
          <ns1:prstGeom prst="rect">
            <ns1:avLst/>
          </ns1:prstGeom>
          <ns1:noFill/>
          <ns1:ln/>
        </ns0:spPr>
        <ns0:txBody>
          <ns1:bodyPr wrap="square" lIns="0" tIns="0" rIns="0" bIns="0" rtlCol="0" anchor="ctr"/>
          <ns1:lstStyle/>
          <ns1:p>
            <ns1:pPr marL="0" indent="0" algn="l">
              <ns1:buNone/>
            </ns1:pPr>
            <ns1:r>
              <ns1:rPr lang="hr-HR" sz="1900" b="1" dirty="0">
                <ns1:solidFill>
                  <ns1:srgbClr val="2F3D2B"/>
                </ns1:solidFill>
                <ns1:latin typeface="Poppins" pitchFamily="34" charset="0"/>
                <ns1:ea typeface="Poppins" pitchFamily="34" charset="-122"/>
                <ns1:cs typeface="Poppins" pitchFamily="34" charset="-120"/>
              </ns1:rPr>
              <ns1:t>€2.39</ns1:t>
            </ns1:r>
            <ns1:endParaRPr lang="hr-HR" sz="1900" dirty="0"/>
          </ns1:p>
        </ns0:txBody>
      </ns0:sp>
      <ns0:sp>
        <ns0:nvSpPr>
          <ns0:cNvPr id="29" name="Text 29"/>
          <ns0:cNvSpPr txBox="1"/>
          <ns0:nvPr/>
        </ns0:nvSpPr>
        <ns0:spPr>
          <ns1:xfrm>
            <ns1:off x="8927592" y="3657600"/>
            <ns1:ext cx="2109216" cy="438912"/>
          </ns1:xfrm>
          <ns1:prstGeom prst="rect">
            <ns1:avLst/>
          </ns1:prstGeom>
          <ns1:noFill/>
          <ns1:ln/>
        </ns0:spPr>
        <ns0:txBody>
          <ns1:bodyPr wrap="square" lIns="0" tIns="0" rIns="0" bIns="0" rtlCol="0" anchor="ctr"/>
          <ns1:lstStyle/>
          <ns1:p>
            <ns1:pPr marL="0" indent="0" algn="l">
              <ns1:buNone/>
            </ns1:pPr>
            <ns1:r>
              <ns1:rPr lang="hr-HR" sz="950" b="1" dirty="0">
                <ns1:solidFill>
                  <ns1:srgbClr val="2F3D2B"/>
                </ns1:solidFill>
                <ns1:latin typeface="Poppins" pitchFamily="34" charset="0"/>
                <ns1:ea typeface="Poppins" pitchFamily="34" charset="-122"/>
                <ns1:cs typeface="Poppins" pitchFamily="34" charset="-120"/>
              </ns1:rPr>
              <ns1:t>paid-CAC ceiling</ns1:t>
            </ns1:r>
            <ns1:endParaRPr lang="hr-HR" sz="950" dirty="0"/>
          </ns1:p>
          <ns1:p>
            <ns1:pPr marL="0" indent="0" algn="l">
              <ns1:lnSpc>
                <ns1:spcPct val="92000"/>
              </ns1:lnSpc>
              <ns1:buNone/>
            </ns1:pPr>
            <ns1:endParaRPr lang="hr-HR" sz="850" dirty="0"/>
          </ns1:p>
        </ns0:txBody>
      </ns0:sp>
      <ns0:sp>
        <ns0:nvSpPr>
          <ns0:cNvPr id="30" name="Shape 30"/>
          <ns0:cNvSpPr/>
          <ns0:nvPr/>
        </ns0:nvSpPr>
        <ns0:spPr>
          <ns1:xfrm>
            <ns1:off x="822960" y="4370832"/>
            <ns1:ext cx="10515600" cy="1865376"/>
          </ns1:xfrm>
          <ns1:prstGeom prst="roundRect">
            <ns1:avLst>
              <ns1:gd name="adj" fmla="val 5882"/>
            </ns1:avLst>
          </ns1:prstGeom>
          <ns1:solidFill>
            <ns1:srgbClr val="FFFFFF"/>
          </ns1:solidFill>
          <ns1:ln>
            <ns1:noFill/>
          </ns1:ln>
          <ns1:effectLst>
            <ns1:outerShdw blurRad="114300" dist="38100" dir="5400000" algn="bl" rotWithShape="0">
              <ns1:srgbClr val="2F3D2B">
                <ns1:alpha val="10000"/>
              </ns1:srgbClr>
            </ns1:outerShdw>
          </ns1:effectLst>
        </ns0:spPr>
        <ns0:txBody>
          <ns1:bodyPr rtlCol="0" anchor="ctr"/>
          <ns1:lstStyle/>
          <ns1:p>
            <ns1:endParaRPr lang="hr-HR" dirty="0"/>
          </ns1:p>
        </ns0:txBody>
      </ns0:sp>
      <ns0:sp>
        <ns0:nvSpPr>
          <ns0:cNvPr id="31" name="Shape 31"/>
          <ns0:cNvSpPr/>
          <ns0:nvPr/>
        </ns0:nvSpPr>
        <ns0:spPr>
          <ns1:xfrm>
            <ns1:off x="1051560" y="4553712"/>
            <ns1:ext cx="118872" cy="118872"/>
          </ns1:xfrm>
          <ns1:prstGeom prst="ellipse">
            <ns1:avLst/>
          </ns1:prstGeom>
          <ns1:solidFill>
            <ns1:srgbClr val="5F8465"/>
          </ns1:solidFill>
          <ns1:ln>
            <ns1:noFill/>
          </ns1:ln>
        </ns0:spPr>
        <ns0:txBody>
          <ns1:bodyPr rtlCol="0" anchor="ctr"/>
          <ns1:lstStyle/>
          <ns1:p>
            <ns1:endParaRPr lang="hr-HR" dirty="0"/>
          </ns1:p>
        </ns0:txBody>
      </ns0:sp>
      <ns0:sp>
        <ns0:nvSpPr>
          <ns0:cNvPr id="32" name="Text 32"/>
          <ns0:cNvSpPr txBox="1"/>
          <ns0:nvPr/>
        </ns0:nvSpPr>
        <ns0:spPr>
          <ns1:xfrm>
            <ns1:off x="1271016" y="4480560"/>
            <ns1:ext cx="9838944" cy="274320"/>
          </ns1:xfrm>
          <ns1:prstGeom prst="rect">
            <ns1:avLst/>
          </ns1:prstGeom>
          <ns1:noFill/>
          <ns1:ln/>
        </ns0:spPr>
        <ns0:txBody>
          <ns1:bodyPr wrap="square" lIns="0" tIns="0" rIns="0" bIns="0" rtlCol="0" anchor="ctr"/>
          <ns1:lstStyle/>
          <ns1:p>
            <ns1:pPr marL="0" indent="0" algn="l">
              <ns1:buNone/>
            </ns1:pPr>
            <ns1:r>
              <ns1:rPr lang="hr-HR" sz="1100" b="1" spc="150" dirty="0">
                <ns1:solidFill>
                  <ns1:srgbClr val="2F3D2B"/>
                </ns1:solidFill>
                <ns1:latin typeface="Poppins" pitchFamily="34" charset="0"/>
                <ns1:ea typeface="Poppins" pitchFamily="34" charset="-122"/>
                <ns1:cs typeface="Poppins" pitchFamily="34" charset="-120"/>
              </ns1:rPr>
              <ns1:t>AFTER SEED · 2028–2035</ns1:t>
            </ns1:r>
            <ns1:r>
              <ns1:rPr lang="hr-HR" sz="950" dirty="0">
                <ns1:solidFill>
                  <ns1:srgbClr val="63755A"/>
                </ns1:solidFill>
                <ns1:latin typeface="Poppins" pitchFamily="34" charset="0"/>
                <ns1:ea typeface="Poppins" pitchFamily="34" charset="-122"/>
                <ns1:cs typeface="Poppins" pitchFamily="34" charset="-120"/>
              </ns1:rPr>
              <ns1:t>   key metrics · lifetime 12 → 24 mo. · DACH test 2028, entry from 2029</ns1:t>
            </ns1:r>
            <ns1:endParaRPr lang="hr-HR" sz="950" dirty="0"/>
          </ns1:p>
        </ns0:txBody>
      </ns0:sp>
      <ns0:sp>
        <ns0:nvSpPr>
          <ns0:cNvPr id="33" name="Text 33"/>
          <ns0:cNvSpPr txBox="1"/>
          <ns0:nvPr/>
        </ns0:nvSpPr>
        <ns0:spPr>
          <ns1:xfrm>
            <ns1:off x="1051560" y="4773168"/>
            <ns1:ext cx="1828800" cy="201168"/>
          </ns1:xfrm>
          <ns1:prstGeom prst="rect">
            <ns1:avLst/>
          </ns1:prstGeom>
          <ns1:noFill/>
          <ns1:ln/>
        </ns0:spPr>
        <ns0:txBody>
          <ns1:bodyPr wrap="square" lIns="0" tIns="0" rIns="0" bIns="0" rtlCol="0" anchor="ctr"/>
          <ns1:lstStyle/>
          <ns1:p>
            <ns1:pPr marL="0" indent="0" algn="l">
              <ns1:buNone/>
            </ns1:pPr>
            <ns1:r>
              <ns1:rPr lang="hr-HR" sz="950" b="1" dirty="0">
                <ns1:solidFill>
                  <ns1:srgbClr val="2F3D2B"/>
                </ns1:solidFill>
                <ns1:latin typeface="Poppins" pitchFamily="34" charset="0"/>
                <ns1:ea typeface="Poppins" pitchFamily="34" charset="-122"/>
                <ns1:cs typeface="Poppins" pitchFamily="34" charset="-120"/>
              </ns1:rPr>
              <ns1:t>LTV : CAC by year</ns1:t>
            </ns1:r>
            <ns1:endParaRPr lang="hr-HR" sz="950" dirty="0"/>
          </ns1:p>
        </ns0:txBody>
      </ns0:sp>
      <ns0:cxnSp>
        <ns0:nvCxnSpPr>
          <ns0:cNvPr id="34" name="Line 34"/>
          <ns0:cNvCxnSpPr/>
          <ns0:nvPr/>
        </ns0:nvCxnSpPr>
        <ns0:spPr>
          <ns1:xfrm>
            <ns1:off x="1051560" y="5583065"/>
            <ns1:ext cx="5486400" cy="914"/>
          </ns1:xfrm>
          <ns1:prstGeom prst="line">
            <ns1:avLst/>
          </ns1:prstGeom>
          <ns1:ln w="9525">
            <ns1:solidFill>
              <ns1:srgbClr val="8A9A86"/>
            </ns1:solidFill>
            <ns1:prstDash val="dash"/>
          </ns1:ln>
        </ns0:spPr>
      </ns0:cxnSp>
      <ns0:sp>
        <ns0:nvSpPr>
          <ns0:cNvPr id="37" name="Shape 37"/>
          <ns0:cNvSpPr/>
          <ns0:nvPr/>
        </ns0:nvSpPr>
        <ns0:spPr>
          <ns1:xfrm>
            <ns1:off x="1179576" y="5840612"/>
            <ns1:ext cx="353568" cy="157852"/>
          </ns1:xfrm>
          <ns1:prstGeom prst="round2SameRect">
            <ns1:avLst>
              <ns1:gd name="adj1" fmla="val 23376"/>
              <ns1:gd name="adj2" fmla="val 0"/>
            </ns1:avLst>
          </ns1:prstGeom>
          <ns1:solidFill>
            <ns1:srgbClr val="C68468"/>
          </ns1:solidFill>
          <ns1:ln>
            <ns1:noFill/>
          </ns1:ln>
        </ns0:spPr>
        <ns0:txBody>
          <ns1:bodyPr rtlCol="0" anchor="ctr"/>
          <ns1:lstStyle/>
          <ns1:p>
            <ns1:endParaRPr lang="hr-HR" dirty="0"/>
          </ns1:p>
        </ns0:txBody>
      </ns0:sp>
      <ns0:sp>
        <ns0:nvSpPr>
          <ns0:cNvPr id="38" name="Text 38"/>
          <ns0:cNvSpPr txBox="1"/>
          <ns0:nvPr/>
        </ns0:nvSpPr>
        <ns0:spPr>
          <ns1:xfrm>
            <ns1:off x="1014984" y="5639444"/>
            <ns1:ext cx="682752" cy="182880"/>
          </ns1:xfrm>
          <ns1:prstGeom prst="rect">
            <ns1:avLst/>
          </ns1:prstGeom>
          <ns1:noFill/>
          <ns1:ln/>
        </ns0:spPr>
        <ns0:txBody>
          <ns1:bodyPr wrap="square" lIns="0" tIns="0" rIns="0" bIns="0" rtlCol="0" anchor="b"/>
          <ns1:lstStyle/>
          <ns1:p>
            <ns1:pPr marL="0" indent="0" algn="ctr">
              <ns1:buNone/>
            </ns1:pPr>
            <ns1:r>
              <ns1:rPr lang="hr-HR" sz="900" b="1" dirty="0">
                <ns1:solidFill>
                  <ns1:srgbClr val="2F3D2B"/>
                </ns1:solidFill>
                <ns1:latin typeface="Poppins" pitchFamily="34" charset="0"/>
                <ns1:ea typeface="Poppins" pitchFamily="34" charset="-122"/>
                <ns1:cs typeface="Poppins" pitchFamily="34" charset="-120"/>
              </ns1:rPr>
              <ns1:t>1.12x</ns1:t>
            </ns1:r>
            <ns1:endParaRPr lang="hr-HR" sz="900" dirty="0"/>
          </ns1:p>
        </ns0:txBody>
      </ns0:sp>
      <ns0:sp>
        <ns0:nvSpPr>
          <ns0:cNvPr id="39" name="Text 39"/>
          <ns0:cNvSpPr txBox="1"/>
          <ns0:nvPr/>
        </ns0:nvSpPr>
        <ns0:spPr>
          <ns1:xfrm>
            <ns1:off x="1051560" y="6035040"/>
            <ns1:ext cx="609600" cy="182880"/>
          </ns1:xfrm>
          <ns1:prstGeom prst="rect">
            <ns1:avLst/>
          </ns1:prstGeom>
          <ns1:noFill/>
          <ns1:ln/>
        </ns0:spPr>
        <ns0:txBody>
          <ns1:bodyPr wrap="square" lIns="0" tIns="0" rIns="0" bIns="0" rtlCol="0" anchor="t"/>
          <ns1:lstStyle/>
          <ns1:p>
            <ns1:pPr marL="0" indent="0" algn="ctr">
              <ns1:buNone/>
            </ns1:pPr>
            <ns1:r>
              <ns1:rPr lang="hr-HR" sz="800" b="1" dirty="0">
                <ns1:solidFill>
                  <ns1:srgbClr val="C68468"/>
                </ns1:solidFill>
                <ns1:latin typeface="Poppins" pitchFamily="34" charset="0"/>
                <ns1:ea typeface="Poppins" pitchFamily="34" charset="-122"/>
                <ns1:cs typeface="Poppins" pitchFamily="34" charset="-120"/>
              </ns1:rPr>
              <ns1:t>seed</ns1:t>
            </ns1:r>
            <ns1:endParaRPr lang="hr-HR" sz="800" dirty="0"/>
          </ns1:p>
        </ns0:txBody>
      </ns0:sp>
      <ns0:sp>
        <ns0:nvSpPr>
          <ns0:cNvPr id="40" name="Shape 40"/>
          <ns0:cNvSpPr/>
          <ns0:nvPr/>
        </ns0:nvSpPr>
        <ns0:spPr>
          <ns1:xfrm>
            <ns1:off x="1789176" y="5620451"/>
            <ns1:ext cx="353568" cy="378013"/>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41" name="Text 41"/>
          <ns0:cNvSpPr txBox="1"/>
          <ns0:nvPr/>
        </ns0:nvSpPr>
        <ns0:spPr>
          <ns1:xfrm>
            <ns1:off x="16611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'28</ns1:t>
            </ns1:r>
            <ns1:endParaRPr lang="hr-HR" sz="800" dirty="0"/>
          </ns1:p>
        </ns0:txBody>
      </ns0:sp>
      <ns0:sp>
        <ns0:nvSpPr>
          <ns0:cNvPr id="42" name="Shape 42"/>
          <ns0:cNvSpPr/>
          <ns0:nvPr/>
        </ns0:nvSpPr>
        <ns0:spPr>
          <ns1:xfrm>
            <ns1:off x="2398776" y="5607989"/>
            <ns1:ext cx="353568" cy="390475"/>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43" name="Text 43"/>
          <ns0:cNvSpPr txBox="1"/>
          <ns0:nvPr/>
        </ns0:nvSpPr>
        <ns0:spPr>
          <ns1:xfrm>
            <ns1:off x="22707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'29</ns1:t>
            </ns1:r>
            <ns1:endParaRPr lang="hr-HR" sz="800" dirty="0"/>
          </ns1:p>
        </ns0:txBody>
      </ns0:sp>
      <ns0:sp>
        <ns0:nvSpPr>
          <ns0:cNvPr id="44" name="Shape 44"/>
          <ns0:cNvSpPr/>
          <ns0:nvPr/>
        </ns0:nvSpPr>
        <ns0:spPr>
          <ns1:xfrm>
            <ns1:off x="3008376" y="5585835"/>
            <ns1:ext cx="353568" cy="412629"/>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45" name="Text 45"/>
          <ns0:cNvSpPr txBox="1"/>
          <ns0:nvPr/>
        </ns0:nvSpPr>
        <ns0:spPr>
          <ns1:xfrm>
            <ns1:off x="2843784" y="5384667"/>
            <ns1:ext cx="682752" cy="182880"/>
          </ns1:xfrm>
          <ns1:prstGeom prst="rect">
            <ns1:avLst/>
          </ns1:prstGeom>
          <ns1:noFill/>
          <ns1:ln/>
        </ns0:spPr>
        <ns0:txBody>
          <ns1:bodyPr wrap="square" lIns="0" tIns="0" rIns="0" bIns="0" rtlCol="0" anchor="b"/>
          <ns1:lstStyle/>
          <ns1:p>
            <ns1:pPr marL="0" indent="0" algn="ctr">
              <ns1:buNone/>
            </ns1:pPr>
            <ns1:r>
              <ns1:rPr lang="hr-HR" sz="900" b="1" dirty="0">
                <ns1:solidFill>
                  <ns1:srgbClr val="2F3D2B"/>
                </ns1:solidFill>
                <ns1:latin typeface="Poppins" pitchFamily="34" charset="0"/>
                <ns1:ea typeface="Poppins" pitchFamily="34" charset="-122"/>
                <ns1:cs typeface="Poppins" pitchFamily="34" charset="-120"/>
              </ns1:rPr>
              <ns1:t>3.0x</ns1:t>
            </ns1:r>
            <ns1:endParaRPr lang="hr-HR" sz="900" dirty="0"/>
          </ns1:p>
        </ns0:txBody>
      </ns0:sp>
      <ns0:sp>
        <ns0:nvSpPr>
          <ns0:cNvPr id="46" name="Text 46"/>
          <ns0:cNvSpPr txBox="1"/>
          <ns0:nvPr/>
        </ns0:nvSpPr>
        <ns0:spPr>
          <ns1:xfrm>
            <ns1:off x="28803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'30</ns1:t>
            </ns1:r>
            <ns1:endParaRPr lang="hr-HR" sz="800" dirty="0"/>
          </ns1:p>
        </ns0:txBody>
      </ns0:sp>
      <ns0:sp>
        <ns0:nvSpPr>
          <ns0:cNvPr id="47" name="Shape 47"/>
          <ns0:cNvSpPr/>
          <ns0:nvPr/>
        </ns0:nvSpPr>
        <ns0:spPr>
          <ns1:xfrm>
            <ns1:off x="3617976" y="5524909"/>
            <ns1:ext cx="353568" cy="473555"/>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48" name="Text 48"/>
          <ns0:cNvSpPr txBox="1"/>
          <ns0:nvPr/>
        </ns0:nvSpPr>
        <ns0:spPr>
          <ns1:xfrm>
            <ns1:off x="34899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'31</ns1:t>
            </ns1:r>
            <ns1:endParaRPr lang="hr-HR" sz="800" dirty="0"/>
          </ns1:p>
        </ns0:txBody>
      </ns0:sp>
      <ns0:sp>
        <ns0:nvSpPr>
          <ns0:cNvPr id="49" name="Shape 49"/>
          <ns0:cNvSpPr/>
          <ns0:nvPr/>
        </ns0:nvSpPr>
        <ns0:spPr>
          <ns1:xfrm>
            <ns1:off x="4227576" y="5419675"/>
            <ns1:ext cx="353568" cy="578789"/>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50" name="Text 50"/>
          <ns0:cNvSpPr txBox="1"/>
          <ns0:nvPr/>
        </ns0:nvSpPr>
        <ns0:spPr>
          <ns1:xfrm>
            <ns1:off x="40995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'32</ns1:t>
            </ns1:r>
            <ns1:endParaRPr lang="hr-HR" sz="800" dirty="0"/>
          </ns1:p>
        </ns0:txBody>
      </ns0:sp>
      <ns0:sp>
        <ns0:nvSpPr>
          <ns0:cNvPr id="51" name="Shape 51"/>
          <ns0:cNvSpPr/>
          <ns0:nvPr/>
        </ns0:nvSpPr>
        <ns0:spPr>
          <ns1:xfrm>
            <ns1:off x="4837176" y="5293671"/>
            <ns1:ext cx="353568" cy="704793"/>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52" name="Text 52"/>
          <ns0:cNvSpPr txBox="1"/>
          <ns0:nvPr/>
        </ns0:nvSpPr>
        <ns0:spPr>
          <ns1:xfrm>
            <ns1:off x="47091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'33</ns1:t>
            </ns1:r>
            <ns1:endParaRPr lang="hr-HR" sz="800" dirty="0"/>
          </ns1:p>
        </ns0:txBody>
      </ns0:sp>
      <ns0:sp>
        <ns0:nvSpPr>
          <ns0:cNvPr id="53" name="Shape 53"/>
          <ns0:cNvSpPr/>
          <ns0:nvPr/>
        </ns0:nvSpPr>
        <ns0:spPr>
          <ns1:xfrm>
            <ns1:off x="5446776" y="5149666"/>
            <ns1:ext cx="353568" cy="848798"/>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54" name="Text 54"/>
          <ns0:cNvSpPr txBox="1"/>
          <ns0:nvPr/>
        </ns0:nvSpPr>
        <ns0:spPr>
          <ns1:xfrm>
            <ns1:off x="53187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'34</ns1:t>
            </ns1:r>
            <ns1:endParaRPr lang="hr-HR" sz="800" dirty="0"/>
          </ns1:p>
        </ns0:txBody>
      </ns0:sp>
      <ns0:sp>
        <ns0:nvSpPr>
          <ns0:cNvPr id="55" name="Shape 55"/>
          <ns0:cNvSpPr/>
          <ns0:nvPr/>
        </ns0:nvSpPr>
        <ns0:spPr>
          <ns1:xfrm>
            <ns1:off x="6056376" y="5044432"/>
            <ns1:ext cx="353568" cy="954032"/>
          </ns1:xfrm>
          <ns1:prstGeom prst="round2SameRect">
            <ns1:avLst>
              <ns1:gd name="adj1" fmla="val 10344"/>
              <ns1:gd name="adj2" fmla="val 0"/>
            </ns1:avLst>
          </ns1:prstGeom>
          <ns1:solidFill>
            <ns1:srgbClr val="5F8465"/>
          </ns1:solidFill>
          <ns1:ln>
            <ns1:noFill/>
          </ns1:ln>
        </ns0:spPr>
        <ns0:txBody>
          <ns1:bodyPr rtlCol="0" anchor="ctr"/>
          <ns1:lstStyle/>
          <ns1:p>
            <ns1:endParaRPr lang="hr-HR" dirty="0"/>
          </ns1:p>
        </ns0:txBody>
      </ns0:sp>
      <ns0:sp>
        <ns0:nvSpPr>
          <ns0:cNvPr id="56" name="Text 56"/>
          <ns0:cNvSpPr txBox="1"/>
          <ns0:nvPr/>
        </ns0:nvSpPr>
        <ns0:spPr>
          <ns1:xfrm>
            <ns1:off x="5891784" y="4843264"/>
            <ns1:ext cx="682752" cy="182880"/>
          </ns1:xfrm>
          <ns1:prstGeom prst="rect">
            <ns1:avLst/>
          </ns1:prstGeom>
          <ns1:noFill/>
          <ns1:ln/>
        </ns0:spPr>
        <ns0:txBody>
          <ns1:bodyPr wrap="square" lIns="0" tIns="0" rIns="0" bIns="0" rtlCol="0" anchor="b"/>
          <ns1:lstStyle/>
          <ns1:p>
            <ns1:pPr marL="0" indent="0" algn="ctr">
              <ns1:buNone/>
            </ns1:pPr>
            <ns1:r>
              <ns1:rPr lang="hr-HR" sz="900" b="1" dirty="0">
                <ns1:solidFill>
                  <ns1:srgbClr val="2F3D2B"/>
                </ns1:solidFill>
                <ns1:latin typeface="Poppins" pitchFamily="34" charset="0"/>
                <ns1:ea typeface="Poppins" pitchFamily="34" charset="-122"/>
                <ns1:cs typeface="Poppins" pitchFamily="34" charset="-120"/>
              </ns1:rPr>
              <ns1:t>6.9x</ns1:t>
            </ns1:r>
            <ns1:endParaRPr lang="hr-HR" sz="900" dirty="0"/>
          </ns1:p>
        </ns0:txBody>
      </ns0:sp>
      <ns0:sp>
        <ns0:nvSpPr>
          <ns0:cNvPr id="57" name="Text 57"/>
          <ns0:cNvSpPr txBox="1"/>
          <ns0:nvPr/>
        </ns0:nvSpPr>
        <ns0:spPr>
          <ns1:xfrm>
            <ns1:off x="5928360" y="6035040"/>
            <ns1:ext cx="609600" cy="182880"/>
          </ns1:xfrm>
          <ns1:prstGeom prst="rect">
            <ns1:avLst/>
          </ns1:prstGeom>
          <ns1:noFill/>
          <ns1:ln/>
        </ns0:spPr>
        <ns0:txBody>
          <ns1:bodyPr wrap="square" lIns="0" tIns="0" rIns="0" bIns="0" rtlCol="0" anchor="t"/>
          <ns1:lstStyle/>
          <ns1:p>
            <ns1:pPr marL="0" indent="0" algn="ctr">
              <ns1:buNone/>
            </ns1:pPr>
            <ns1:r>
              <ns1:rPr lang="hr-HR" sz="800" dirty="0">
                <ns1:solidFill>
                  <ns1:srgbClr val="63755A"/>
                </ns1:solidFill>
                <ns1:latin typeface="Poppins" pitchFamily="34" charset="0"/>
                <ns1:ea typeface="Poppins" pitchFamily="34" charset="-122"/>
                <ns1:cs typeface="Poppins" pitchFamily="34" charset="-120"/>
              </ns1:rPr>
              <ns1:t>'35</ns1:t>
            </ns1:r>
            <ns1:endParaRPr lang="hr-HR" sz="800" dirty="0"/>
          </ns1:p>
        </ns0:txBody>
      </ns0:sp>
      <ns0:cxnSp>
        <ns0:nvCxnSpPr>
          <ns0:cNvPr id="58" name="Line 58"/>
          <ns0:cNvCxnSpPr/>
          <ns0:nvPr/>
        </ns0:nvCxnSpPr>
        <ns0:spPr>
          <ns1:xfrm>
            <ns1:off x="1051560" y="5998464"/>
            <ns1:ext cx="5486400" cy="914"/>
          </ns1:xfrm>
          <ns1:prstGeom prst="line">
            <ns1:avLst/>
          </ns1:prstGeom>
          <ns1:ln w="9525">
            <ns1:solidFill>
              <ns1:srgbClr val="C9D3C4"/>
            </ns1:solidFill>
          </ns1:ln>
        </ns0:spPr>
      </ns0:cxnSp>
      <ns0:sp>
        <ns0:nvSpPr>
          <ns0:cNvPr id="59" name="Shape 59"/>
          <ns0:cNvSpPr/>
          <ns0:nvPr/>
        </ns0:nvSpPr>
        <ns0:spPr>
          <ns1:xfrm>
            <ns1:off x="6903720" y="4809744"/>
            <ns1:ext cx="4206240" cy="408432"/>
          </ns1:xfrm>
          <ns1:prstGeom prst="roundRect">
            <ns1:avLst>
              <ns1:gd name="adj" fmla="val 15671"/>
            </ns1:avLst>
          </ns1:prstGeom>
          <ns1:solidFill>
            <ns1:srgbClr val="F3F6F0"/>
          </ns1:solidFill>
          <ns1:ln>
            <ns1:noFill/>
          </ns1:ln>
        </ns0:spPr>
        <ns0:txBody>
          <ns1:bodyPr rtlCol="0" anchor="ctr"/>
          <ns1:lstStyle/>
          <ns1:p>
            <ns1:endParaRPr lang="hr-HR" dirty="0"/>
          </ns1:p>
        </ns0:txBody>
      </ns0:sp>
      <ns0:sp>
        <ns0:nvSpPr>
          <ns0:cNvPr id="60" name="Text 60"/>
          <ns0:cNvSpPr txBox="1"/>
          <ns0:nvPr/>
        </ns0:nvSpPr>
        <ns0:spPr>
          <ns1:xfrm>
            <ns1:off x="7050024" y="4809744"/>
            <ns1:ext cx="960120" cy="408432"/>
          </ns1:xfrm>
          <ns1:prstGeom prst="rect">
            <ns1:avLst/>
          </ns1:prstGeom>
          <ns1:noFill/>
          <ns1:ln/>
        </ns0:spPr>
        <ns0:txBody>
          <ns1:bodyPr wrap="square" lIns="0" tIns="0" rIns="0" bIns="0" rtlCol="0" anchor="ctr"/>
          <ns1:lstStyle/>
          <ns1:p>
            <ns1:pPr marL="0" indent="0" algn="l">
              <ns1:buNone/>
            </ns1:pPr>
            <ns1:r>
              <ns1:rPr lang="hr-HR" sz="1600" b="1" dirty="0">
                <ns1:solidFill>
                  <ns1:srgbClr val="2F3D2B"/>
                </ns1:solidFill>
                <ns1:latin typeface="Poppins" pitchFamily="34" charset="0"/>
                <ns1:ea typeface="Poppins" pitchFamily="34" charset="-122"/>
                <ns1:cs typeface="Poppins" pitchFamily="34" charset="-120"/>
              </ns1:rPr>
              <ns1:t>€231</ns1:t>
            </ns1:r>
            <ns1:endParaRPr lang="hr-HR" sz="1600" dirty="0"/>
          </ns1:p>
        </ns0:txBody>
      </ns0:sp>
      <ns0:sp>
        <ns0:nvSpPr>
          <ns0:cNvPr id="61" name="Text 61"/>
          <ns0:cNvSpPr txBox="1"/>
          <ns0:nvPr/>
        </ns0:nvSpPr>
        <ns0:spPr>
          <ns1:xfrm>
            <ns1:off x="8019288" y="4846320"/>
            <ns1:ext cx="3017520" cy="335280"/>
          </ns1:xfrm>
          <ns1:prstGeom prst="rect">
            <ns1:avLst/>
          </ns1:prstGeom>
          <ns1:noFill/>
          <ns1:ln/>
        </ns0:spPr>
        <ns0:txBody>
          <ns1:bodyPr wrap="square" lIns="0" tIns="0" rIns="0" bIns="0" rtlCol="0" anchor="ctr"/>
          <ns1:lstStyle/>
          <ns1:p>
            <ns1:pPr marL="0" indent="0" algn="l">
              <ns1:buNone/>
            </ns1:pPr>
            <ns1:r>
              <ns1:rPr lang="hr-HR" sz="900" b="1" dirty="0">
                <ns1:solidFill>
                  <ns1:srgbClr val="2F3D2B"/>
                </ns1:solidFill>
                <ns1:latin typeface="Poppins" pitchFamily="34" charset="0"/>
                <ns1:ea typeface="Poppins" pitchFamily="34" charset="-122"/>
                <ns1:cs typeface="Poppins" pitchFamily="34" charset="-120"/>
              </ns1:rPr>
              <ns1:t>LTV per payer, 2035</ns1:t>
            </ns1:r>
            <ns1:endParaRPr lang="hr-HR" sz="900" dirty="0"/>
          </ns1:p>
          <ns1:p>
            <ns1:pPr marL="0" indent="0" algn="l">
              <ns1:buNone/>
            </ns1:pPr>
            <ns1:r>
              <ns1:rPr lang="hr-HR" sz="800" dirty="0">
                <ns1:solidFill>
                  <ns1:srgbClr val="5A665A"/>
                </ns1:solidFill>
                <ns1:latin typeface="Poppins" pitchFamily="34" charset="0"/>
                <ns1:ea typeface="Poppins" pitchFamily="34" charset="-122"/>
                <ns1:cs typeface="Poppins" pitchFamily="34" charset="-120"/>
              </ns1:rPr>
              <ns1:t>€64 in 2028</ns1:t>
            </ns1:r>
            <ns1:endParaRPr lang="hr-HR" sz="800" dirty="0"/>
          </ns1:p>
        </ns0:txBody>
      </ns0:sp>
      <ns0:sp>
        <ns0:nvSpPr>
          <ns0:cNvPr id="62" name="Shape 62"/>
          <ns0:cNvSpPr/>
          <ns0:nvPr/>
        </ns0:nvSpPr>
        <ns0:spPr>
          <ns1:xfrm>
            <ns1:off x="6903720" y="5309616"/>
            <ns1:ext cx="4206240" cy="408432"/>
          </ns1:xfrm>
          <ns1:prstGeom prst="roundRect">
            <ns1:avLst>
              <ns1:gd name="adj" fmla="val 15671"/>
            </ns1:avLst>
          </ns1:prstGeom>
          <ns1:solidFill>
            <ns1:srgbClr val="F3F6F0"/>
          </ns1:solidFill>
          <ns1:ln>
            <ns1:noFill/>
          </ns1:ln>
        </ns0:spPr>
        <ns0:txBody>
          <ns1:bodyPr rtlCol="0" anchor="ctr"/>
          <ns1:lstStyle/>
          <ns1:p>
            <ns1:endParaRPr lang="hr-HR" dirty="0"/>
          </ns1:p>
        </ns0:txBody>
      </ns0:sp>
      <ns0:sp>
        <ns0:nvSpPr>
          <ns0:cNvPr id="63" name="Text 63"/>
          <ns0:cNvSpPr txBox="1"/>
          <ns0:nvPr/>
        </ns0:nvSpPr>
        <ns0:spPr>
          <ns1:xfrm>
            <ns1:off x="7050024" y="5309616"/>
            <ns1:ext cx="960120" cy="408432"/>
          </ns1:xfrm>
          <ns1:prstGeom prst="rect">
            <ns1:avLst/>
          </ns1:prstGeom>
          <ns1:noFill/>
          <ns1:ln/>
        </ns0:spPr>
        <ns0:txBody>
          <ns1:bodyPr wrap="square" lIns="0" tIns="0" rIns="0" bIns="0" rtlCol="0" anchor="ctr"/>
          <ns1:lstStyle/>
          <ns1:p>
            <ns1:pPr marL="0" indent="0" algn="l">
              <ns1:buNone/>
            </ns1:pPr>
            <ns1:r>
              <ns1:rPr lang="hr-HR" sz="1600" b="1" dirty="0">
                <ns1:solidFill>
                  <ns1:srgbClr val="2F3D2B"/>
                </ns1:solidFill>
                <ns1:latin typeface="Poppins" pitchFamily="34" charset="0"/>
                <ns1:ea typeface="Poppins" pitchFamily="34" charset="-122"/>
                <ns1:cs typeface="Poppins" pitchFamily="34" charset="-120"/>
              </ns1:rPr>
              <ns1:t>~€34</ns1:t>
            </ns1:r>
            <ns1:endParaRPr lang="hr-HR" sz="1600" dirty="0"/>
          </ns1:p>
        </ns0:txBody>
      </ns0:sp>
      <ns0:sp>
        <ns0:nvSpPr>
          <ns0:cNvPr id="64" name="Text 64"/>
          <ns0:cNvSpPr txBox="1"/>
          <ns0:nvPr/>
        </ns0:nvSpPr>
        <ns0:spPr>
          <ns1:xfrm>
            <ns1:off x="8019288" y="5346192"/>
            <ns1:ext cx="3017520" cy="335280"/>
          </ns1:xfrm>
          <ns1:prstGeom prst="rect">
            <ns1:avLst/>
          </ns1:prstGeom>
          <ns1:noFill/>
          <ns1:ln/>
        </ns0:spPr>
        <ns0:txBody>
          <ns1:bodyPr wrap="square" lIns="0" tIns="0" rIns="0" bIns="0" rtlCol="0" anchor="ctr"/>
          <ns1:lstStyle/>
          <ns1:p>
            <ns1:pPr marL="0" indent="0" algn="l">
              <ns1:buNone/>
            </ns1:pPr>
            <ns1:r>
              <ns1:rPr lang="hr-HR" sz="900" b="1" dirty="0">
                <ns1:solidFill>
                  <ns1:srgbClr val="2F3D2B"/>
                </ns1:solidFill>
                <ns1:latin typeface="Poppins" pitchFamily="34" charset="0"/>
                <ns1:ea typeface="Poppins" pitchFamily="34" charset="-122"/>
                <ns1:cs typeface="Poppins" pitchFamily="34" charset="-120"/>
              </ns1:rPr>
              <ns1:t>CAC per payer, 2035</ns1:t>
            </ns1:r>
            <ns1:endParaRPr lang="hr-HR" sz="900" dirty="0"/>
          </ns1:p>
          <ns1:p>
            <ns1:pPr marL="0" indent="0" algn="l">
              <ns1:buNone/>
            </ns1:pPr>
            <ns1:r>
              <ns1:rPr lang="hr-HR" sz="800" dirty="0">
                <ns1:solidFill>
                  <ns1:srgbClr val="5A665A"/>
                </ns1:solidFill>
                <ns1:latin typeface="Poppins" pitchFamily="34" charset="0"/>
                <ns1:ea typeface="Poppins" pitchFamily="34" charset="-122"/>
                <ns1:cs typeface="Poppins" pitchFamily="34" charset="-120"/>
              </ns1:rPr>
              <ns1:t>incl. DACH/English markets (paid €22)</ns1:t>
            </ns1:r>
            <ns1:endParaRPr lang="hr-HR" sz="800" dirty="0"/>
          </ns1:p>
        </ns0:txBody>
      </ns0:sp>
      <ns0:sp>
        <ns0:nvSpPr>
          <ns0:cNvPr id="65" name="Shape 65"/>
          <ns0:cNvSpPr/>
          <ns0:nvPr/>
        </ns0:nvSpPr>
        <ns0:spPr>
          <ns1:xfrm>
            <ns1:off x="6903720" y="5809488"/>
            <ns1:ext cx="4206240" cy="408432"/>
          </ns1:xfrm>
          <ns1:prstGeom prst="roundRect">
            <ns1:avLst>
              <ns1:gd name="adj" fmla="val 15671"/>
            </ns1:avLst>
          </ns1:prstGeom>
          <ns1:solidFill>
            <ns1:srgbClr val="F3F6F0"/>
          </ns1:solidFill>
          <ns1:ln>
            <ns1:noFill/>
          </ns1:ln>
        </ns0:spPr>
        <ns0:txBody>
          <ns1:bodyPr rtlCol="0" anchor="ctr"/>
          <ns1:lstStyle/>
          <ns1:p>
            <ns1:endParaRPr lang="hr-HR" dirty="0"/>
          </ns1:p>
        </ns0:txBody>
      </ns0:sp>
      <ns0:sp>
        <ns0:nvSpPr>
          <ns0:cNvPr id="66" name="Text 66"/>
          <ns0:cNvSpPr txBox="1"/>
          <ns0:nvPr/>
        </ns0:nvSpPr>
        <ns0:spPr>
          <ns1:xfrm>
            <ns1:off x="7050024" y="5809488"/>
            <ns1:ext cx="960120" cy="408432"/>
          </ns1:xfrm>
          <ns1:prstGeom prst="rect">
            <ns1:avLst/>
          </ns1:prstGeom>
          <ns1:noFill/>
          <ns1:ln/>
        </ns0:spPr>
        <ns0:txBody>
          <ns1:bodyPr wrap="square" lIns="0" tIns="0" rIns="0" bIns="0" rtlCol="0" anchor="ctr"/>
          <ns1:lstStyle/>
          <ns1:p>
            <ns1:pPr marL="0" indent="0" algn="l">
              <ns1:buNone/>
            </ns1:pPr>
            <ns1:r>
              <ns1:rPr lang="hr-HR" sz="1600" b="1" dirty="0">
                <ns1:solidFill>
                  <ns1:srgbClr val="2F3D2B"/>
                </ns1:solidFill>
                <ns1:latin typeface="Poppins" pitchFamily="34" charset="0"/>
                <ns1:ea typeface="Poppins" pitchFamily="34" charset="-122"/>
                <ns1:cs typeface="Poppins" pitchFamily="34" charset="-120"/>
              </ns1:rPr>
              <ns1:t>3.5 mo</ns1:t>
            </ns1:r>
            <ns1:endParaRPr lang="hr-HR" sz="1600" dirty="0"/>
          </ns1:p>
        </ns0:txBody>
      </ns0:sp>
      <ns0:sp>
        <ns0:nvSpPr>
          <ns0:cNvPr id="67" name="Text 67"/>
          <ns0:cNvSpPr txBox="1"/>
          <ns0:nvPr/>
        </ns0:nvSpPr>
        <ns0:spPr>
          <ns1:xfrm>
            <ns1:off x="8019288" y="5846064"/>
            <ns1:ext cx="3017520" cy="335280"/>
          </ns1:xfrm>
          <ns1:prstGeom prst="rect">
            <ns1:avLst/>
          </ns1:prstGeom>
          <ns1:noFill/>
          <ns1:ln/>
        </ns0:spPr>
        <ns0:txBody>
          <ns1:bodyPr wrap="square" lIns="0" tIns="0" rIns="0" bIns="0" rtlCol="0" anchor="ctr"/>
          <ns1:lstStyle/>
          <ns1:p>
            <ns1:pPr marL="0" indent="0" algn="l">
              <ns1:buNone/>
            </ns1:pPr>
            <ns1:r>
              <ns1:rPr lang="hr-HR" sz="900" b="1" dirty="0">
                <ns1:solidFill>
                  <ns1:srgbClr val="2F3D2B"/>
                </ns1:solidFill>
                <ns1:latin typeface="Poppins" pitchFamily="34" charset="0"/>
                <ns1:ea typeface="Poppins" pitchFamily="34" charset="-122"/>
                <ns1:cs typeface="Poppins" pitchFamily="34" charset="-120"/>
              </ns1:rPr>
              <ns1:t>CAC payback, 2035</ns1:t>
            </ns1:r>
            <ns1:endParaRPr lang="hr-HR" sz="900" dirty="0"/>
          </ns1:p>
          <ns1:p>
            <ns1:pPr marL="0" indent="0" algn="l">
              <ns1:buNone/>
            </ns1:pPr>
            <ns1:r>
              <ns1:rPr lang="hr-HR" sz="800" dirty="0">
                <ns1:solidFill>
                  <ns1:srgbClr val="5A665A"/>
                </ns1:solidFill>
                <ns1:latin typeface="Poppins" pitchFamily="34" charset="0"/>
                <ns1:ea typeface="Poppins" pitchFamily="34" charset="-122"/>
                <ns1:cs typeface="Poppins" pitchFamily="34" charset="-120"/>
              </ns1:rPr>
              <ns1:t>max 5.2 mo (2030)</ns1:t>
            </ns1:r>
            <ns1:endParaRPr lang="hr-HR" sz="800" dirty="0"/>
          </ns1:p>
        </ns0:txBody>
      </ns0:sp>
      <ns0:sp>
        <ns0:nvSpPr>
          <ns0:cNvPr id="68" name="Text 68"/>
          <ns0:cNvSpPr txBox="1"/>
          <ns0:nvPr/>
        </ns0:nvSpPr>
        <ns0:spPr>
          <ns1:xfrm>
            <ns1:off x="822960" y="6327648"/>
            <ns1:ext cx="9875520" cy="310896"/>
          </ns1:xfrm>
          <ns1:prstGeom prst="rect">
            <ns1:avLst/>
          </ns1:prstGeom>
          <ns1:noFill/>
          <ns1:ln/>
        </ns0:spPr>
        <ns0:txBody>
          <ns1:bodyPr wrap="square" lIns="0" tIns="0" rIns="0" bIns="0" rtlCol="0" anchor="ctr"/>
          <ns1:lstStyle/>
          <ns1:p>
            <ns1:pPr marL="0" indent="0" algn="l">
              <ns1:lnSpc>
                <ns1:spcPct val="95000"/>
              </ns1:lnSpc>
              <ns1:buNone/>
            </ns1:pPr>
            <ns1:r>
              <ns1:rPr lang="hr-HR" sz="700" dirty="0">
                <ns1:solidFill>
                  <ns1:srgbClr val="63755A"/>
                </ns1:solidFill>
                <ns1:latin typeface="Poppins" pitchFamily="34" charset="0"/>
                <ns1:ea typeface="Poppins" pitchFamily="34" charset="-122"/>
                <ns1:cs typeface="Poppins" pitchFamily="34" charset="-120"/>
              </ns1:rPr>
              <ns1:t>HR optimized phase: channel spend €27,625 / 1,541 new payers = €17.92 CAC. HR contribution LTV = €8.99 / 1.25 × 70% × 4 = €20.14; LTV/CAC = 1.12x. Channel CAC excludes staff, fractional CMO and founder time. Simple payback = 3.56 months. Figures are planning assumptions; later years are a separate scenario.</ns1:t>
            </ns1:r>
            <ns1:endParaRPr lang="hr-HR" sz="700" dirty="0"/>
          </ns1:p>
        </ns0:txBody>
      </ns0:sp>
      <ns0:sp>
        <ns0:nvSpPr>
          <ns0:cNvPr id="69" name="Text 69"/>
          <ns0:cNvSpPr txBox="1"/>
          <ns0:nvPr/>
        </ns0:nvSpPr>
        <ns0:spPr>
          <ns1:xfrm>
            <ns1:off x="10972800" y="6400800"/>
            <ns1:ext cx="457200" cy="274320"/>
          </ns1:xfrm>
          <ns1:prstGeom prst="rect">
            <ns1:avLst/>
          </ns1:prstGeom>
          <ns1:noFill/>
          <ns1:ln/>
        </ns0:spPr>
        <ns0:txBody>
          <ns1:bodyPr wrap="square" lIns="0" tIns="0" rIns="0" bIns="0" rtlCol="0" anchor="ctr"/>
          <ns1:lstStyle/>
          <ns1:p>
            <ns1:pPr marL="0" indent="0" algn="r">
              <ns1:buNone/>
            </ns1:pPr>
            <ns1:r>
              <ns1:rPr lang="hr-HR" sz="900" dirty="0">
                <ns1:solidFill>
                  <ns1:srgbClr val="63755A"/>
                </ns1:solidFill>
                <ns1:latin typeface="Poppins" pitchFamily="34" charset="0"/>
                <ns1:ea typeface="Poppins" pitchFamily="34" charset="-122"/>
                <ns1:cs typeface="Poppins" pitchFamily="34" charset="-120"/>
              </ns1:rPr>
              <ns1:t>10</ns1:t>
            </ns1:r>
            <ns1:endParaRPr lang="hr-HR" sz="900" dirty="0"/>
          </ns1:p>
        </ns0:txBody>
      </ns0:sp>
      <ns0:pic>
        <ns0:nvPicPr>
          <ns0:cNvPr id="70" name="Image 70" descr="Harmonia logo"/>
          <ns0:cNvPicPr>
            <ns1:picLocks noChangeAspect="1"/>
          </ns0:cNvPicPr>
          <ns0:nvPr/>
        </ns0:nvPicPr>
        <ns0:blipFill>
          <ns1:blip ns2:embed="rId2"/>
          <ns1:stretch>
            <ns1:fillRect/>
          </ns1:stretch>
        </ns0:blipFill>
        <ns0:spPr>
          <ns1:xfrm>
            <ns1:off x="11475720" y="6400800"/>
            <ns1:ext cx="292608" cy="292608"/>
          </ns1:xfrm>
          <ns1:prstGeom prst="rect">
            <ns1:avLst/>
          </ns1:prstGeom>
        </ns0:spPr>
      </ns0:pic>
    </ns0:spTree>
  </ns0:cSld>
  <ns0:clrMapOvr>
    <ns1:masterClrMapping/>
  </ns0:clrMapOvr>
</ns0:sld>
</file>

<file path=ppt/slides/slide18.xml><?xml version="1.0" encoding="utf-8"?>
<ns0:sld xmlns:ns0="http://schemas.openxmlformats.org/presentationml/2006/main" xmlns:ns1="http://schemas.openxmlformats.org/drawingml/2006/main" xmlns:ns2="http://schemas.openxmlformats.org/officeDocument/2006/relationships" xmlns:ns3="http://schemas.openxmlformats.org/drawingml/2006/chart">
  <ns0:cSld>
    <ns0:spTree>
      <ns0:nvGrpSpPr>
        <ns0:cNvPr id="1" name=""/>
        <ns0:cNvGrpSpPr/>
        <ns0:nvPr/>
      </ns0:nvGrpSpPr>
      <ns0:grpSpPr>
        <ns1:xfrm>
          <ns1:off x="0" y="0"/>
          <ns1:ext cx="0" cy="0"/>
          <ns1:chOff x="0" y="0"/>
          <ns1:chExt cx="0" cy="0"/>
        </ns1:xfrm>
      </ns0:grpSpPr>
      <ns0:sp>
        <ns0:nvSpPr>
          <ns0:cNvPr id="2" name="Shape 0"/>
          <ns0:cNvSpPr/>
          <ns0:nvPr/>
        </ns0:nvSpPr>
        <ns0:spPr>
          <ns1:xfrm>
            <ns1:off x="713232" y="617220"/>
            <ns1:ext cx="91440" cy="91440"/>
          </ns1:xfrm>
          <ns1:prstGeom prst="ellipse">
            <ns1:avLst/>
          </ns1:prstGeom>
          <ns1:solidFill>
            <ns1:srgbClr val="C0664A"/>
          </ns1:solidFill>
          <ns1:ln/>
        </ns0:spPr>
        <ns0:txBody>
          <ns1:bodyPr/>
          <ns1:lstStyle/>
          <ns1:p>
            <ns1:endParaRPr lang="hr-HR"/>
          </ns1:p>
        </ns0:txBody>
      </ns0:sp>
      <ns0:sp>
        <ns0:nvSpPr>
          <ns0:cNvPr id="3" name="Text 1"/>
          <ns0:cNvSpPr/>
          <ns0:nvPr/>
        </ns0:nvSpPr>
        <ns0:spPr>
          <ns1:xfrm>
            <ns1:off x="868680" y="502920"/>
            <ns1:ext cx="7315200" cy="320040"/>
          </ns1:xfrm>
          <ns1:prstGeom prst="rect">
            <ns1:avLst/>
          </ns1:prstGeom>
          <ns1:noFill/>
          <ns1:ln/>
        </ns0:spPr>
        <ns0:txBody>
          <ns1:bodyPr wrap="square" lIns="0" tIns="0" rIns="0" bIns="0" rtlCol="0" anchor="ctr"/>
          <ns1:lstStyle/>
          <ns1:p>
            <ns1:pPr marL="0" indent="0">
              <ns1:buNone/>
            </ns1:pPr>
            <ns1:r>
              <ns1:rPr lang="en-US" sz="1200" b="1" kern="0" spc="300" dirty="0">
                <ns1:solidFill>
                  <ns1:srgbClr val="C68468"/>
                </ns1:solidFill>
                <ns1:latin typeface="Nunito" pitchFamily="34" charset="0"/>
                <ns1:ea typeface="Nunito" pitchFamily="34" charset="-122"/>
                <ns1:cs typeface="Nunito" pitchFamily="34" charset="-120"/>
              </ns1:rPr>
              <ns1:t>F I N A N C I A L   S U M M A R Y</ns1:t>
            </ns1:r>
            <ns1:endParaRPr lang="en-US" sz="1200" dirty="0"/>
          </ns1:p>
        </ns0:txBody>
      </ns0:sp>
      <ns0:sp>
        <ns0:nvSpPr>
          <ns0:cNvPr id="4" name="Text 2"/>
          <ns0:cNvSpPr/>
          <ns0:nvPr/>
        </ns0:nvSpPr>
        <ns0:spPr>
          <ns1:xfrm>
            <ns1:off x="685800" y="841248"/>
            <ns1:ext cx="10789920" cy="685800"/>
          </ns1:xfrm>
          <ns1:prstGeom prst="rect">
            <ns1:avLst/>
          </ns1:prstGeom>
          <ns1:noFill/>
          <ns1:ln/>
        </ns0:spPr>
        <ns0:txBody>
          <ns1:bodyPr wrap="square" lIns="0" tIns="0" rIns="0" bIns="0" rtlCol="0" anchor="ctr"/>
          <ns1:lstStyle/>
          <ns1:p>
            <ns1:pPr marL="0" indent="0">
              <ns1:buNone/>
            </ns1:pPr>
            <ns1:r>
              <ns1:rPr lang="en-US" sz="3000" b="1" dirty="0">
                <ns1:solidFill>
                  <ns1:srgbClr val="2F3D2B"/>
                </ns1:solidFill>
                <ns1:latin typeface="Nunito" pitchFamily="34" charset="0"/>
                <ns1:ea typeface="Nunito" pitchFamily="34" charset="-122"/>
                <ns1:cs typeface="Nunito" pitchFamily="34" charset="-120"/>
              </ns1:rPr>
              <ns1:t>Path to profitability: 2026–2035</ns1:t>
            </ns1:r>
            <ns1:endParaRPr lang="en-US" sz="3000" dirty="0"/>
          </ns1:p>
        </ns0:txBody>
      </ns0:sp>
      <ns0:sp>
        <ns0:nvSpPr>
          <ns0:cNvPr id="5" name="Text 3"/>
          <ns0:cNvSpPr/>
          <ns0:nvPr/>
        </ns0:nvSpPr>
        <ns0:spPr>
          <ns1:xfrm>
            <ns1:off x="685800" y="6327648"/>
            <ns1:ext cx="10424160" cy="411480"/>
          </ns1:xfrm>
          <ns1:prstGeom prst="rect">
            <ns1:avLst/>
          </ns1:prstGeom>
          <ns1:noFill/>
          <ns1:ln/>
        </ns0:spPr>
        <ns0:txBody>
          <ns1:bodyPr wrap="square" lIns="0" tIns="0" rIns="0" bIns="0" rtlCol="0" anchor="t"/>
          <ns1:lstStyle/>
          <ns1:p>
            <ns1:pPr marL="0" indent="0">
              <ns1:buNone/>
            </ns1:pPr>
            <ns1:r>
              <ns1:rPr lang="en-US" sz="850" dirty="0">
                <ns1:solidFill>
                  <ns1:srgbClr val="63755A"/>
                </ns1:solidFill>
                <ns1:latin typeface="Nunito" pitchFamily="34" charset="0"/>
                <ns1:ea typeface="Nunito" pitchFamily="34" charset="-122"/>
                <ns1:cs typeface="Nunito" pitchFamily="34" charset="-120"/>
              </ns1:rPr>
              <ns1:t> Net result is negative during the investment phase (2027–2029). Seed: validation with 100 families in mo. 1–6, campaign from mo. 5 (first 3 months channel warm-up, ~€45 per payer), then a paid-ads CAC of €2.08 (CPM €5, CTR 4%, CvR 6%); ~17,600 new users during the seed. Funding: €350K seed (January 2027) + €1.0M growth round. Distribution fees and customer support costs are included.</ns1:t>
            </ns1:r>
            <ns1:endParaRPr lang="en-US" sz="850" dirty="0"/>
          </ns1:p>
        </ns0:txBody>
      </ns0:sp>
      <ns0:pic>
        <ns0:nvPicPr>
          <ns0:cNvPr id="6" name="Image 0" descr="asset_b_t.png"/>
          <ns0:cNvPicPr>
            <ns1:picLocks noChangeAspect="1"/>
          </ns0:cNvPicPr>
          <ns0:nvPr/>
        </ns0:nvPicPr>
        <ns0:blipFill>
          <ns1:blip ns2:embed="rId3"/>
          <ns1:stretch>
            <ns1:fillRect/>
          </ns1:stretch>
        </ns0:blipFill>
        <ns0:spPr>
          <ns1:xfrm>
            <ns1:off x="11567160" y="6355080"/>
            <ns1:ext cx="347472" cy="347472"/>
          </ns1:xfrm>
          <ns1:prstGeom prst="rect">
            <ns1:avLst/>
          </ns1:prstGeom>
        </ns0:spPr>
      </ns0:pic>
      <ns0:sp>
        <ns0:nvSpPr>
          <ns0:cNvPr id="7" name="Shape 4"/>
          <ns0:cNvSpPr/>
          <ns0:nvPr/>
        </ns0:nvSpPr>
        <ns0:spPr>
          <ns1:xfrm>
            <ns1:off x="685800" y="1783080"/>
            <ns1:ext cx="6858000" cy="4206240"/>
          </ns1:xfrm>
          <ns1:prstGeom prst="roundRect">
            <ns1:avLst>
              <ns1:gd name="adj" fmla="val 1957"/>
            </ns1:avLst>
          </ns1:prstGeom>
          <ns1:solidFill>
            <ns1:srgbClr val="FAF7F0"/>
          </ns1:solidFill>
          <ns1:ln/>
        </ns0:spPr>
        <ns0:txBody>
          <ns1:bodyPr/>
          <ns1:lstStyle/>
          <ns1:p>
            <ns1:endParaRPr lang="hr-HR"/>
          </ns1:p>
        </ns0:txBody>
      </ns0:sp>
      <ns0:graphicFrame>
        <ns0:nvGraphicFramePr>
          <ns0:cNvPr id="8" name="Chart 0"/>
          <ns0:cNvGraphicFramePr/>
          <ns0:nvPr/>
        </ns0:nvGraphicFramePr>
        <ns0:xfrm>
          <ns1:off x="868680" y="1901952"/>
          <ns1:ext cx="6492240" cy="3977640"/>
        </ns0:xfrm>
        <ns1:graphic>
          <ns1:graphicData uri="http://schemas.openxmlformats.org/drawingml/2006/chart">
            <ns3:chart ns2:id="rId4"/>
          </ns1:graphicData>
        </ns1:graphic>
      </ns0:graphicFrame>
      <ns0:sp>
        <ns0:nvSpPr>
          <ns0:cNvPr id="9" name="Text 5"/>
          <ns0:cNvSpPr/>
          <ns0:nvPr/>
        </ns0:nvSpPr>
        <ns0:spPr>
          <ns1:xfrm>
            <ns1:off x="1783080" y="2395728"/>
            <ns1:ext cx="2926080" cy="548640"/>
          </ns1:xfrm>
          <ns1:prstGeom prst="rect">
            <ns1:avLst/>
          </ns1:prstGeom>
          <ns1:noFill/>
          <ns1:ln/>
        </ns0:spPr>
        <ns0:txBody>
          <ns1:bodyPr wrap="square" lIns="0" tIns="0" rIns="0" bIns="0" rtlCol="0" anchor="t"/>
          <ns1:lstStyle/>
          <ns1:p>
            <ns1:pPr marL="0" indent="0">
              <ns1:buNone/>
            </ns1:pPr>
            <ns1:r>
              <ns1:rPr lang="en-US" sz="1150" b="1" dirty="0">
                <ns1:solidFill>
                  <ns1:srgbClr val="7E9E7C"/>
                </ns1:solidFill>
                <ns1:latin typeface="Nunito" pitchFamily="34" charset="0"/>
                <ns1:ea typeface="Nunito" pitchFamily="34" charset="-122"/>
                <ns1:cs typeface="Nunito" pitchFamily="34" charset="-120"/>
              </ns1:rPr>
              <ns1:t>★ EBITDA break-even 2030</ns1:t>
            </ns1:r>
            <ns1:endParaRPr lang="en-US" sz="1150" dirty="0"/>
          </ns1:p>
          <ns1:p>
            <ns1:pPr marL="0" indent="0">
              <ns1:buNone/>
            </ns1:pPr>
            <ns1:r>
              <ns1:rPr lang="en-US" sz="1150" b="1" dirty="0">
                <ns1:solidFill>
                  <ns1:srgbClr val="2F3D2B"/>
                </ns1:solidFill>
                <ns1:latin typeface="Nunito" pitchFamily="34" charset="0"/>
                <ns1:ea typeface="Nunito" pitchFamily="34" charset="-122"/>
                <ns1:cs typeface="Nunito" pitchFamily="34" charset="-120"/>
              </ns1:rPr>
              <ns1:t>● Cumulative payback 2030</ns1:t>
            </ns1:r>
            <ns1:endParaRPr lang="en-US" sz="1150" dirty="0"/>
          </ns1:p>
        </ns0:txBody>
      </ns0:sp>
      <ns0:sp>
        <ns0:nvSpPr>
          <ns0:cNvPr id="10" name="Shape 6"/>
          <ns0:cNvSpPr/>
          <ns0:nvPr/>
        </ns0:nvSpPr>
        <ns0:spPr>
          <ns1:xfrm>
            <ns1:off x="7772400" y="187452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11" name="Shape 7"/>
          <ns0:cNvSpPr/>
          <ns0:nvPr/>
        </ns0:nvSpPr>
        <ns0:spPr>
          <ns1:xfrm>
            <ns1:off x="8001000" y="2098548"/>
            <ns1:ext cx="484632" cy="484632"/>
          </ns1:xfrm>
          <ns1:prstGeom prst="ellipse">
            <ns1:avLst/>
          </ns1:prstGeom>
          <ns1:solidFill>
            <ns1:srgbClr val="9ABEA3"/>
          </ns1:solidFill>
          <ns1:ln/>
        </ns0:spPr>
        <ns0:txBody>
          <ns1:bodyPr/>
          <ns1:lstStyle/>
          <ns1:p>
            <ns1:endParaRPr lang="hr-HR"/>
          </ns1:p>
        </ns0:txBody>
      </ns0:sp>
      <ns0:sp>
        <ns0:nvSpPr>
          <ns0:cNvPr id="12" name="Text 8"/>
          <ns0:cNvSpPr/>
          <ns0:nvPr/>
        </ns0:nvSpPr>
        <ns0:spPr>
          <ns1:xfrm>
            <ns1:off x="8686800" y="196596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C0664A"/>
                </ns1:solidFill>
                <ns1:latin typeface="Nunito" pitchFamily="34" charset="0"/>
                <ns1:ea typeface="Nunito" pitchFamily="34" charset="-122"/>
                <ns1:cs typeface="Nunito" pitchFamily="34" charset="-120"/>
              </ns1:rPr>
              <ns1:t>2030</ns1:t>
            </ns1:r>
            <ns1:endParaRPr lang="en-US" sz="1900" dirty="0"/>
          </ns1:p>
        </ns0:txBody>
      </ns0:sp>
      <ns0:sp>
        <ns0:nvSpPr>
          <ns0:cNvPr id="13" name="Text 9"/>
          <ns0:cNvSpPr/>
          <ns0:nvPr/>
        </ns0:nvSpPr>
        <ns0:spPr>
          <ns1:xfrm>
            <ns1:off x="8686800" y="233172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EBITDA break-even (first positive year)</ns1:t>
            </ns1:r>
            <ns1:endParaRPr lang="en-US" sz="1000" dirty="0"/>
          </ns1:p>
        </ns0:txBody>
      </ns0:sp>
      <ns0:sp>
        <ns0:nvSpPr>
          <ns0:cNvPr id="14" name="Shape 10"/>
          <ns0:cNvSpPr/>
          <ns0:nvPr/>
        </ns0:nvSpPr>
        <ns0:spPr>
          <ns1:xfrm>
            <ns1:off x="7772400" y="292608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15" name="Shape 11"/>
          <ns0:cNvSpPr/>
          <ns0:nvPr/>
        </ns0:nvSpPr>
        <ns0:spPr>
          <ns1:xfrm>
            <ns1:off x="8001000" y="3150108"/>
            <ns1:ext cx="484632" cy="484632"/>
          </ns1:xfrm>
          <ns1:prstGeom prst="ellipse">
            <ns1:avLst/>
          </ns1:prstGeom>
          <ns1:solidFill>
            <ns1:srgbClr val="415241"/>
          </ns1:solidFill>
          <ns1:ln/>
        </ns0:spPr>
        <ns0:txBody>
          <ns1:bodyPr/>
          <ns1:lstStyle/>
          <ns1:p>
            <ns1:endParaRPr lang="hr-HR"/>
          </ns1:p>
        </ns0:txBody>
      </ns0:sp>
      <ns0:sp>
        <ns0:nvSpPr>
          <ns0:cNvPr id="16" name="Text 12"/>
          <ns0:cNvSpPr/>
          <ns0:nvPr/>
        </ns0:nvSpPr>
        <ns0:spPr>
          <ns1:xfrm>
            <ns1:off x="8686800" y="301752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C0664A"/>
                </ns1:solidFill>
                <ns1:latin typeface="Nunito" pitchFamily="34" charset="0"/>
                <ns1:ea typeface="Nunito" pitchFamily="34" charset="-122"/>
                <ns1:cs typeface="Nunito" pitchFamily="34" charset="-120"/>
              </ns1:rPr>
              <ns1:t>2030</ns1:t>
            </ns1:r>
            <ns1:endParaRPr lang="en-US" sz="1900" dirty="0"/>
          </ns1:p>
        </ns0:txBody>
      </ns0:sp>
      <ns0:sp>
        <ns0:nvSpPr>
          <ns0:cNvPr id="17" name="Text 13"/>
          <ns0:cNvSpPr/>
          <ns0:nvPr/>
        </ns0:nvSpPr>
        <ns0:spPr>
          <ns1:xfrm>
            <ns1:off x="8686800" y="338328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Cumulative payback: capital recovered</ns1:t>
            </ns1:r>
            <ns1:endParaRPr lang="en-US" sz="1000" dirty="0"/>
          </ns1:p>
        </ns0:txBody>
      </ns0:sp>
      <ns0:sp>
        <ns0:nvSpPr>
          <ns0:cNvPr id="18" name="Shape 14"/>
          <ns0:cNvSpPr/>
          <ns0:nvPr/>
        </ns0:nvSpPr>
        <ns0:spPr>
          <ns1:xfrm>
            <ns1:off x="7772400" y="397764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19" name="Shape 15"/>
          <ns0:cNvSpPr/>
          <ns0:nvPr/>
        </ns0:nvSpPr>
        <ns0:spPr>
          <ns1:xfrm>
            <ns1:off x="8001000" y="4201668"/>
            <ns1:ext cx="484632" cy="484632"/>
          </ns1:xfrm>
          <ns1:prstGeom prst="ellipse">
            <ns1:avLst/>
          </ns1:prstGeom>
          <ns1:solidFill>
            <ns1:srgbClr val="E2B7A4"/>
          </ns1:solidFill>
          <ns1:ln/>
        </ns0:spPr>
        <ns0:txBody>
          <ns1:bodyPr/>
          <ns1:lstStyle/>
          <ns1:p>
            <ns1:endParaRPr lang="hr-HR"/>
          </ns1:p>
        </ns0:txBody>
      </ns0:sp>
      <ns0:sp>
        <ns0:nvSpPr>
          <ns0:cNvPr id="20" name="Text 16"/>
          <ns0:cNvSpPr/>
          <ns0:nvPr/>
        </ns0:nvSpPr>
        <ns0:spPr>
          <ns1:xfrm>
            <ns1:off x="8686800" y="406908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C0664A"/>
                </ns1:solidFill>
                <ns1:latin typeface="Nunito" pitchFamily="34" charset="0"/>
                <ns1:ea typeface="Nunito" pitchFamily="34" charset="-122"/>
                <ns1:cs typeface="Nunito" pitchFamily="34" charset="-120"/>
              </ns1:rPr>
              <ns1:t>≈ €52.7M</ns1:t>
            </ns1:r>
            <ns1:endParaRPr lang="en-US" sz="1900" dirty="0"/>
          </ns1:p>
        </ns0:txBody>
      </ns0:sp>
      <ns0:sp>
        <ns0:nvSpPr>
          <ns0:cNvPr id="21" name="Text 17"/>
          <ns0:cNvSpPr/>
          <ns0:nvPr/>
        </ns0:nvSpPr>
        <ns0:spPr>
          <ns1:xfrm>
            <ns1:off x="8686800" y="443484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Projected 2035 revenue</ns1:t>
            </ns1:r>
            <ns1:endParaRPr lang="en-US" sz="1000" dirty="0"/>
          </ns1:p>
        </ns0:txBody>
      </ns0:sp>
      <ns0:sp>
        <ns0:nvSpPr>
          <ns0:cNvPr id="22" name="Shape 18"/>
          <ns0:cNvSpPr/>
          <ns0:nvPr/>
        </ns0:nvSpPr>
        <ns0:spPr>
          <ns1:xfrm>
            <ns1:off x="7772400" y="502920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23" name="Shape 19"/>
          <ns0:cNvSpPr/>
          <ns0:nvPr/>
        </ns0:nvSpPr>
        <ns0:spPr>
          <ns1:xfrm>
            <ns1:off x="8001000" y="5253228"/>
            <ns1:ext cx="484632" cy="484632"/>
          </ns1:xfrm>
          <ns1:prstGeom prst="ellipse">
            <ns1:avLst/>
          </ns1:prstGeom>
          <ns1:solidFill>
            <ns1:srgbClr val="9ABEA3"/>
          </ns1:solidFill>
          <ns1:ln/>
        </ns0:spPr>
        <ns0:txBody>
          <ns1:bodyPr/>
          <ns1:lstStyle/>
          <ns1:p>
            <ns1:endParaRPr lang="hr-HR"/>
          </ns1:p>
        </ns0:txBody>
      </ns0:sp>
      <ns0:sp>
        <ns0:nvSpPr>
          <ns0:cNvPr id="24" name="Text 20"/>
          <ns0:cNvSpPr/>
          <ns0:nvPr/>
        </ns0:nvSpPr>
        <ns0:spPr>
          <ns1:xfrm>
            <ns1:off x="8686800" y="512064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C0664A"/>
                </ns1:solidFill>
                <ns1:latin typeface="Nunito" pitchFamily="34" charset="0"/>
                <ns1:ea typeface="Nunito" pitchFamily="34" charset="-122"/>
                <ns1:cs typeface="Nunito" pitchFamily="34" charset="-120"/>
              </ns1:rPr>
              <ns1:t>~76%</ns1:t>
            </ns1:r>
            <ns1:endParaRPr lang="en-US" sz="1900" dirty="0"/>
          </ns1:p>
        </ns0:txBody>
      </ns0:sp>
      <ns0:sp>
        <ns0:nvSpPr>
          <ns0:cNvPr id="25" name="Text 21"/>
          <ns0:cNvSpPr/>
          <ns0:nvPr/>
        </ns0:nvSpPr>
        <ns0:spPr>
          <ns1:xfrm>
            <ns1:off x="8686800" y="548640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EBITDA margin at maturity (2035)</ns1:t>
            </ns1:r>
            <ns1:endParaRPr lang="en-US" sz="1000" dirty="0"/>
          </ns1:p>
        </ns0:txBody>
      </ns0:sp>
    </ns0:spTree>
  </ns0:cSld>
  <ns0:clrMapOvr>
    <ns1:masterClrMapping/>
  </ns0:clrMapOvr>
</ns0:sld>
</file>

<file path=ppt/slides/slide19.xml><?xml version="1.0" encoding="utf-8"?>
<ns0:sld xmlns:ns0="http://schemas.openxmlformats.org/presentationml/2006/main" xmlns:ns1="http://schemas.openxmlformats.org/drawingml/2006/main" xmlns:ns2="http://schemas.openxmlformats.org/officeDocument/2006/relationships" xmlns:ns3="http://schemas.openxmlformats.org/drawingml/2006/chart">
  <ns0:cSld>
    <ns0:spTree>
      <ns0:nvGrpSpPr>
        <ns0:cNvPr id="1" name=""/>
        <ns0:cNvGrpSpPr/>
        <ns0:nvPr/>
      </ns0:nvGrpSpPr>
      <ns0:grpSpPr>
        <ns1:xfrm>
          <ns1:off x="0" y="0"/>
          <ns1:ext cx="0" cy="0"/>
          <ns1:chOff x="0" y="0"/>
          <ns1:chExt cx="0" cy="0"/>
        </ns1:xfrm>
      </ns0:grpSpPr>
      <ns0:sp>
        <ns0:nvSpPr>
          <ns0:cNvPr id="2" name="Shape 0"/>
          <ns0:cNvSpPr/>
          <ns0:nvPr/>
        </ns0:nvSpPr>
        <ns0:spPr>
          <ns1:xfrm>
            <ns1:off x="713232" y="617220"/>
            <ns1:ext cx="91440" cy="91440"/>
          </ns1:xfrm>
          <ns1:prstGeom prst="ellipse">
            <ns1:avLst/>
          </ns1:prstGeom>
          <ns1:solidFill>
            <ns1:srgbClr val="C0664A"/>
          </ns1:solidFill>
          <ns1:ln/>
        </ns0:spPr>
        <ns0:txBody>
          <ns1:bodyPr/>
          <ns1:lstStyle/>
          <ns1:p>
            <ns1:endParaRPr lang="hr-HR"/>
          </ns1:p>
        </ns0:txBody>
      </ns0:sp>
      <ns0:sp>
        <ns0:nvSpPr>
          <ns0:cNvPr id="3" name="Text 1"/>
          <ns0:cNvSpPr/>
          <ns0:nvPr/>
        </ns0:nvSpPr>
        <ns0:spPr>
          <ns1:xfrm>
            <ns1:off x="868680" y="502920"/>
            <ns1:ext cx="7315200" cy="320040"/>
          </ns1:xfrm>
          <ns1:prstGeom prst="rect">
            <ns1:avLst/>
          </ns1:prstGeom>
          <ns1:noFill/>
          <ns1:ln/>
        </ns0:spPr>
        <ns0:txBody>
          <ns1:bodyPr wrap="square" lIns="0" tIns="0" rIns="0" bIns="0" rtlCol="0" anchor="ctr"/>
          <ns1:lstStyle/>
          <ns1:p>
            <ns1:pPr marL="0" indent="0">
              <ns1:buNone/>
            </ns1:pPr>
            <ns1:r>
              <ns1:rPr lang="en-US" sz="1200" b="1" kern="0" spc="300" dirty="0">
                <ns1:solidFill>
                  <ns1:srgbClr val="C68468"/>
                </ns1:solidFill>
                <ns1:latin typeface="Nunito" pitchFamily="34" charset="0"/>
                <ns1:ea typeface="Nunito" pitchFamily="34" charset="-122"/>
                <ns1:cs typeface="Nunito" pitchFamily="34" charset="-120"/>
              </ns1:rPr>
              <ns1:t>F I N A N C I A L   S U M M A R Y   ·   D E T A I L</ns1:t>
            </ns1:r>
            <ns1:endParaRPr lang="en-US" sz="1200" dirty="0"/>
          </ns1:p>
        </ns0:txBody>
      </ns0:sp>
      <ns0:sp>
        <ns0:nvSpPr>
          <ns0:cNvPr id="4" name="Text 2"/>
          <ns0:cNvSpPr/>
          <ns0:nvPr/>
        </ns0:nvSpPr>
        <ns0:spPr>
          <ns1:xfrm>
            <ns1:off x="685800" y="841248"/>
            <ns1:ext cx="10789920" cy="685800"/>
          </ns1:xfrm>
          <ns1:prstGeom prst="rect">
            <ns1:avLst/>
          </ns1:prstGeom>
          <ns1:noFill/>
          <ns1:ln/>
        </ns0:spPr>
        <ns0:txBody>
          <ns1:bodyPr wrap="square" lIns="0" tIns="0" rIns="0" bIns="0" rtlCol="0" anchor="ctr"/>
          <ns1:lstStyle/>
          <ns1:p>
            <ns1:pPr marL="0" indent="0">
              <ns1:buNone/>
            </ns1:pPr>
            <ns1:r>
              <ns1:rPr lang="en-US" sz="3000" b="1" dirty="0">
                <ns1:solidFill>
                  <ns1:srgbClr val="2F3D2B"/>
                </ns1:solidFill>
                <ns1:latin typeface="Nunito" pitchFamily="34" charset="0"/>
                <ns1:ea typeface="Nunito" pitchFamily="34" charset="-122"/>
                <ns1:cs typeface="Nunito" pitchFamily="34" charset="-120"/>
              </ns1:rPr>
              <ns1:t>The first six years: revenue, costs, and investment.</ns1:t>
            </ns1:r>
            <ns1:endParaRPr lang="en-US" sz="3000" dirty="0"/>
          </ns1:p>
        </ns0:txBody>
      </ns0:sp>
      <ns0:sp>
        <ns0:nvSpPr>
          <ns0:cNvPr id="5" name="Text 3"/>
          <ns0:cNvSpPr/>
          <ns0:nvPr/>
        </ns0:nvSpPr>
        <ns0:spPr>
          <ns1:xfrm>
            <ns1:off x="685800" y="6327648"/>
            <ns1:ext cx="10424160" cy="411480"/>
          </ns1:xfrm>
          <ns1:prstGeom prst="rect">
            <ns1:avLst/>
          </ns1:prstGeom>
          <ns1:noFill/>
          <ns1:ln/>
        </ns0:spPr>
        <ns0:txBody>
          <ns1:bodyPr wrap="square" lIns="0" tIns="0" rIns="0" bIns="0" rtlCol="0" anchor="t"/>
          <ns1:lstStyle/>
          <ns1:p>
            <ns1:pPr marL="0" indent="0">
              <ns1:buNone/>
            </ns1:pPr>
            <ns1:r>
              <ns1:rPr lang="en-US" sz="850" dirty="0">
                <ns1:solidFill>
                  <ns1:srgbClr val="63755A"/>
                </ns1:solidFill>
                <ns1:latin typeface="Nunito" pitchFamily="34" charset="0"/>
                <ns1:ea typeface="Nunito" pitchFamily="34" charset="-122"/>
                <ns1:cs typeface="Nunito" pitchFamily="34" charset="-120"/>
              </ns1:rPr>
              <ns1:t>Beta before the round. The seed covers validation with 100 families (mo. 1–6), acquisition from mo. 5, a DACH test</ns1:t>
            </ns1:r>
            <ns1:r>
              <ns1:rPr lang="hr-HR" sz="850" dirty="0">
                <ns1:solidFill>
                  <ns1:srgbClr val="63755A"/>
                </ns1:solidFill>
                <ns1:latin typeface="Nunito" pitchFamily="34" charset="0"/>
                <ns1:ea typeface="Nunito" pitchFamily="34" charset="-122"/>
                <ns1:cs typeface="Nunito" pitchFamily="34" charset="-120"/>
              </ns1:rPr>
              <ns1:t> </ns1:t>
            </ns1:r>
            <ns1:r>
              <ns1:rPr lang="hr-HR" sz="850" dirty="0" err="1">
                <ns1:solidFill>
                  <ns1:srgbClr val="63755A"/>
                </ns1:solidFill>
                <ns1:latin typeface="Nunito" pitchFamily="34" charset="0"/>
                <ns1:ea typeface="Nunito" pitchFamily="34" charset="-122"/>
                <ns1:cs typeface="Nunito" pitchFamily="34" charset="-120"/>
              </ns1:rPr>
              <ns1:t>and</ns1:t>
            </ns1:r>
            <ns1:r>
              <ns1:rPr lang="hr-HR" sz="850" dirty="0">
                <ns1:solidFill>
                  <ns1:srgbClr val="63755A"/>
                </ns1:solidFill>
                <ns1:latin typeface="Nunito" pitchFamily="34" charset="0"/>
                <ns1:ea typeface="Nunito" pitchFamily="34" charset="-122"/>
                <ns1:cs typeface="Nunito" pitchFamily="34" charset="-120"/>
              </ns1:rPr>
              <ns1:t> ~17,600 new </ns1:t>
            </ns1:r>
            <ns1:r>
              <ns1:rPr lang="hr-HR" sz="850">
                <ns1:solidFill>
                  <ns1:srgbClr val="63755A"/>
                </ns1:solidFill>
                <ns1:latin typeface="Nunito" pitchFamily="34" charset="0"/>
                <ns1:ea typeface="Nunito" pitchFamily="34" charset="-122"/>
                <ns1:cs typeface="Nunito" pitchFamily="34" charset="-120"/>
              </ns1:rPr>
              <ns1:t>users</ns1:t>
            </ns1:r>
            <ns1:r>
              <ns1:rPr lang="en-US" sz="850">
                <ns1:solidFill>
                  <ns1:srgbClr val="63755A"/>
                </ns1:solidFill>
                <ns1:latin typeface="Nunito" pitchFamily="34" charset="0"/>
                <ns1:ea typeface="Nunito" pitchFamily="34" charset="-122"/>
                <ns1:cs typeface="Nunito" pitchFamily="34" charset="-120"/>
              </ns1:rPr>
              <ns1:t>; </ns1:t>
            </ns1:r>
            <ns1:r>
              <ns1:rPr lang="en-US" sz="850" dirty="0">
                <ns1:solidFill>
                  <ns1:srgbClr val="63755A"/>
                </ns1:solidFill>
                <ns1:latin typeface="Nunito" pitchFamily="34" charset="0"/>
                <ns1:ea typeface="Nunito" pitchFamily="34" charset="-122"/>
                <ns1:cs typeface="Nunito" pitchFamily="34" charset="-120"/>
              </ns1:rPr>
              <ns1:t>next round November 2027.</ns1:t>
            </ns1:r>
            <ns1:endParaRPr lang="en-US" sz="850" dirty="0"/>
          </ns1:p>
        </ns0:txBody>
      </ns0:sp>
      <ns0:pic>
        <ns0:nvPicPr>
          <ns0:cNvPr id="6" name="Image 0" descr="asset_b_t.png"/>
          <ns0:cNvPicPr>
            <ns1:picLocks noChangeAspect="1"/>
          </ns0:cNvPicPr>
          <ns0:nvPr/>
        </ns0:nvPicPr>
        <ns0:blipFill>
          <ns1:blip ns2:embed="rId3"/>
          <ns1:stretch>
            <ns1:fillRect/>
          </ns1:stretch>
        </ns0:blipFill>
        <ns0:spPr>
          <ns1:xfrm>
            <ns1:off x="11567160" y="6355080"/>
            <ns1:ext cx="347472" cy="347472"/>
          </ns1:xfrm>
          <ns1:prstGeom prst="rect">
            <ns1:avLst/>
          </ns1:prstGeom>
        </ns0:spPr>
      </ns0:pic>
      <ns0:sp>
        <ns0:nvSpPr>
          <ns0:cNvPr id="7" name="Shape 4"/>
          <ns0:cNvSpPr/>
          <ns0:nvPr/>
        </ns0:nvSpPr>
        <ns0:spPr>
          <ns1:xfrm>
            <ns1:off x="685800" y="1783080"/>
            <ns1:ext cx="6858000" cy="4206240"/>
          </ns1:xfrm>
          <ns1:prstGeom prst="roundRect">
            <ns1:avLst>
              <ns1:gd name="adj" fmla="val 1957"/>
            </ns1:avLst>
          </ns1:prstGeom>
          <ns1:solidFill>
            <ns1:srgbClr val="FAF7F0"/>
          </ns1:solidFill>
          <ns1:ln/>
        </ns0:spPr>
        <ns0:txBody>
          <ns1:bodyPr/>
          <ns1:lstStyle/>
          <ns1:p>
            <ns1:endParaRPr lang="hr-HR"/>
          </ns1:p>
        </ns0:txBody>
      </ns0:sp>
      <ns0:graphicFrame>
        <ns0:nvGraphicFramePr>
          <ns0:cNvPr id="8" name="Chart 0"/>
          <ns0:cNvGraphicFramePr/>
          <ns0:nvPr/>
        </ns0:nvGraphicFramePr>
        <ns0:xfrm>
          <ns1:off x="868680" y="1901952"/>
          <ns1:ext cx="6492240" cy="3977640"/>
        </ns0:xfrm>
        <ns1:graphic>
          <ns1:graphicData uri="http://schemas.openxmlformats.org/drawingml/2006/chart">
            <ns3:chart ns2:id="rId4"/>
          </ns1:graphicData>
        </ns1:graphic>
      </ns0:graphicFrame>
      <ns0:sp>
        <ns0:nvSpPr>
          <ns0:cNvPr id="9" name="Shape 5"/>
          <ns0:cNvSpPr/>
          <ns0:nvPr/>
        </ns0:nvSpPr>
        <ns0:spPr>
          <ns1:xfrm>
            <ns1:off x="7772400" y="187452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10" name="Shape 6"/>
          <ns0:cNvSpPr/>
          <ns0:nvPr/>
        </ns0:nvSpPr>
        <ns0:spPr>
          <ns1:xfrm>
            <ns1:off x="8001000" y="2098548"/>
            <ns1:ext cx="484632" cy="484632"/>
          </ns1:xfrm>
          <ns1:prstGeom prst="ellipse">
            <ns1:avLst/>
          </ns1:prstGeom>
          <ns1:solidFill>
            <ns1:srgbClr val="9ABEA3"/>
          </ns1:solidFill>
          <ns1:ln/>
        </ns0:spPr>
        <ns0:txBody>
          <ns1:bodyPr/>
          <ns1:lstStyle/>
          <ns1:p>
            <ns1:endParaRPr lang="hr-HR"/>
          </ns1:p>
        </ns0:txBody>
      </ns0:sp>
      <ns0:sp>
        <ns0:nvSpPr>
          <ns0:cNvPr id="11" name="Text 7"/>
          <ns0:cNvSpPr/>
          <ns0:nvPr/>
        </ns0:nvSpPr>
        <ns0:spPr>
          <ns1:xfrm>
            <ns1:off x="8686800" y="196596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2F3D2B"/>
                </ns1:solidFill>
                <ns1:latin typeface="Nunito" pitchFamily="34" charset="0"/>
                <ns1:ea typeface="Nunito" pitchFamily="34" charset="-122"/>
                <ns1:cs typeface="Nunito" pitchFamily="34" charset="-120"/>
              </ns1:rPr>
              <ns1:t>€350,000</ns1:t>
            </ns1:r>
            <ns1:endParaRPr lang="en-US" sz="1900" dirty="0"/>
          </ns1:p>
        </ns0:txBody>
      </ns0:sp>
      <ns0:sp>
        <ns0:nvSpPr>
          <ns0:cNvPr id="12" name="Text 8"/>
          <ns0:cNvSpPr/>
          <ns0:nvPr/>
        </ns0:nvSpPr>
        <ns0:spPr>
          <ns1:xfrm>
            <ns1:off x="8686800" y="233172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Seed round · 18 mo. (January 2027 – June 2028)</ns1:t>
            </ns1:r>
            <ns1:endParaRPr lang="en-US" sz="1000" dirty="0"/>
          </ns1:p>
        </ns0:txBody>
      </ns0:sp>
      <ns0:sp>
        <ns0:nvSpPr>
          <ns0:cNvPr id="13" name="Shape 9"/>
          <ns0:cNvSpPr/>
          <ns0:nvPr/>
        </ns0:nvSpPr>
        <ns0:spPr>
          <ns1:xfrm>
            <ns1:off x="7772400" y="292608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14" name="Shape 10"/>
          <ns0:cNvSpPr/>
          <ns0:nvPr/>
        </ns0:nvSpPr>
        <ns0:spPr>
          <ns1:xfrm>
            <ns1:off x="8001000" y="3150108"/>
            <ns1:ext cx="484632" cy="484632"/>
          </ns1:xfrm>
          <ns1:prstGeom prst="ellipse">
            <ns1:avLst/>
          </ns1:prstGeom>
          <ns1:solidFill>
            <ns1:srgbClr val="7E9E7C"/>
          </ns1:solidFill>
          <ns1:ln/>
        </ns0:spPr>
        <ns0:txBody>
          <ns1:bodyPr/>
          <ns1:lstStyle/>
          <ns1:p>
            <ns1:endParaRPr lang="hr-HR"/>
          </ns1:p>
        </ns0:txBody>
      </ns0:sp>
      <ns0:sp>
        <ns0:nvSpPr>
          <ns0:cNvPr id="15" name="Text 11"/>
          <ns0:cNvSpPr/>
          <ns0:nvPr/>
        </ns0:nvSpPr>
        <ns0:spPr>
          <ns1:xfrm>
            <ns1:off x="8686800" y="301752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2F3D2B"/>
                </ns1:solidFill>
                <ns1:latin typeface="Nunito" pitchFamily="34" charset="0"/>
                <ns1:ea typeface="Nunito" pitchFamily="34" charset="-122"/>
                <ns1:cs typeface="Nunito" pitchFamily="34" charset="-120"/>
              </ns1:rPr>
              <ns1:t>€1,000,000</ns1:t>
            </ns1:r>
            <ns1:endParaRPr lang="en-US" sz="1900" dirty="0"/>
          </ns1:p>
        </ns0:txBody>
      </ns0:sp>
      <ns0:sp>
        <ns0:nvSpPr>
          <ns0:cNvPr id="16" name="Text 12"/>
          <ns0:cNvSpPr/>
          <ns0:nvPr/>
        </ns0:nvSpPr>
        <ns0:spPr>
          <ns1:xfrm>
            <ns1:off x="8686800" y="338328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Growth round · DACH, then English (2029)</ns1:t>
            </ns1:r>
            <ns1:endParaRPr lang="en-US" sz="1000" dirty="0"/>
          </ns1:p>
        </ns0:txBody>
      </ns0:sp>
      <ns0:sp>
        <ns0:nvSpPr>
          <ns0:cNvPr id="17" name="Shape 13"/>
          <ns0:cNvSpPr/>
          <ns0:nvPr/>
        </ns0:nvSpPr>
        <ns0:spPr>
          <ns1:xfrm>
            <ns1:off x="7772400" y="397764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18" name="Shape 14"/>
          <ns0:cNvSpPr/>
          <ns0:nvPr/>
        </ns0:nvSpPr>
        <ns0:spPr>
          <ns1:xfrm>
            <ns1:off x="8001000" y="4201668"/>
            <ns1:ext cx="484632" cy="484632"/>
          </ns1:xfrm>
          <ns1:prstGeom prst="ellipse">
            <ns1:avLst/>
          </ns1:prstGeom>
          <ns1:solidFill>
            <ns1:srgbClr val="E2B7A4"/>
          </ns1:solidFill>
          <ns1:ln/>
        </ns0:spPr>
        <ns0:txBody>
          <ns1:bodyPr/>
          <ns1:lstStyle/>
          <ns1:p>
            <ns1:endParaRPr lang="hr-HR"/>
          </ns1:p>
        </ns0:txBody>
      </ns0:sp>
      <ns0:sp>
        <ns0:nvSpPr>
          <ns0:cNvPr id="19" name="Text 15"/>
          <ns0:cNvSpPr/>
          <ns0:nvPr/>
        </ns0:nvSpPr>
        <ns0:spPr>
          <ns1:xfrm>
            <ns1:off x="8686800" y="406908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C0664A"/>
                </ns1:solidFill>
                <ns1:latin typeface="Nunito" pitchFamily="34" charset="0"/>
                <ns1:ea typeface="Nunito" pitchFamily="34" charset="-122"/>
                <ns1:cs typeface="Nunito" pitchFamily="34" charset="-120"/>
              </ns1:rPr>
              <ns1:t>Break-even 2030</ns1:t>
            </ns1:r>
            <ns1:endParaRPr lang="en-US" sz="1900" dirty="0"/>
          </ns1:p>
        </ns0:txBody>
      </ns0:sp>
      <ns0:sp>
        <ns0:nvSpPr>
          <ns0:cNvPr id="20" name="Text 16"/>
          <ns0:cNvSpPr/>
          <ns0:nvPr/>
        </ns0:nvSpPr>
        <ns0:spPr>
          <ns1:xfrm>
            <ns1:off x="8686800" y="443484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Cumulative payback 2030</ns1:t>
            </ns1:r>
            <ns1:endParaRPr lang="en-US" sz="1000" dirty="0"/>
          </ns1:p>
        </ns0:txBody>
      </ns0:sp>
      <ns0:sp>
        <ns0:nvSpPr>
          <ns0:cNvPr id="21" name="Shape 17"/>
          <ns0:cNvSpPr/>
          <ns0:nvPr/>
        </ns0:nvSpPr>
        <ns0:spPr>
          <ns1:xfrm>
            <ns1:off x="7772400" y="5029200"/>
            <ns1:ext cx="3977640" cy="932688"/>
          </ns1:xfrm>
          <ns1:prstGeom prst="roundRect">
            <ns1:avLst>
              <ns1:gd name="adj" fmla="val 6863"/>
            </ns1:avLst>
          </ns1:prstGeom>
          <ns1:solidFill>
            <ns1:srgbClr val="FFFFFF"/>
          </ns1:solidFill>
          <ns1:ln w="9525">
            <ns1:solidFill>
              <ns1:srgbClr val="EFEAE0"/>
            </ns1:solidFill>
            <ns1:prstDash val="solid"/>
          </ns1:ln>
          <ns1:effectLst>
            <ns1:outerShdw blurRad="88900" dist="25400" dir="5400000" algn="bl" rotWithShape="0">
              <ns1:srgbClr val="000000">
                <ns1:alpha val="10000"/>
              </ns1:srgbClr>
            </ns1:outerShdw>
          </ns1:effectLst>
        </ns0:spPr>
        <ns0:txBody>
          <ns1:bodyPr/>
          <ns1:lstStyle/>
          <ns1:p>
            <ns1:endParaRPr lang="hr-HR"/>
          </ns1:p>
        </ns0:txBody>
      </ns0:sp>
      <ns0:sp>
        <ns0:nvSpPr>
          <ns0:cNvPr id="22" name="Shape 18"/>
          <ns0:cNvSpPr/>
          <ns0:nvPr/>
        </ns0:nvSpPr>
        <ns0:spPr>
          <ns1:xfrm>
            <ns1:off x="8001000" y="5253228"/>
            <ns1:ext cx="484632" cy="484632"/>
          </ns1:xfrm>
          <ns1:prstGeom prst="ellipse">
            <ns1:avLst/>
          </ns1:prstGeom>
          <ns1:solidFill>
            <ns1:srgbClr val="415241"/>
          </ns1:solidFill>
          <ns1:ln/>
        </ns0:spPr>
        <ns0:txBody>
          <ns1:bodyPr/>
          <ns1:lstStyle/>
          <ns1:p>
            <ns1:endParaRPr lang="hr-HR"/>
          </ns1:p>
        </ns0:txBody>
      </ns0:sp>
      <ns0:sp>
        <ns0:nvSpPr>
          <ns0:cNvPr id="23" name="Text 19"/>
          <ns0:cNvSpPr/>
          <ns0:nvPr/>
        </ns0:nvSpPr>
        <ns0:spPr>
          <ns1:xfrm>
            <ns1:off x="8686800" y="5120640"/>
            <ns1:ext cx="2971800" cy="384048"/>
          </ns1:xfrm>
          <ns1:prstGeom prst="rect">
            <ns1:avLst/>
          </ns1:prstGeom>
          <ns1:noFill/>
          <ns1:ln/>
        </ns0:spPr>
        <ns0:txBody>
          <ns1:bodyPr wrap="square" lIns="0" tIns="0" rIns="0" bIns="0" rtlCol="0" anchor="ctr"/>
          <ns1:lstStyle/>
          <ns1:p>
            <ns1:pPr marL="0" indent="0">
              <ns1:buNone/>
            </ns1:pPr>
            <ns1:r>
              <ns1:rPr lang="en-US" sz="1900" b="1" dirty="0">
                <ns1:solidFill>
                  <ns1:srgbClr val="2F3D2B"/>
                </ns1:solidFill>
                <ns1:latin typeface="Nunito" pitchFamily="34" charset="0"/>
                <ns1:ea typeface="Nunito" pitchFamily="34" charset="-122"/>
                <ns1:cs typeface="Nunito" pitchFamily="34" charset="-120"/>
              </ns1:rPr>
              <ns1:t>~€0.29M</ns1:t>
            </ns1:r>
            <ns1:endParaRPr lang="en-US" sz="1900" dirty="0"/>
          </ns1:p>
        </ns0:txBody>
      </ns0:sp>
      <ns0:sp>
        <ns0:nvSpPr>
          <ns0:cNvPr id="24" name="Text 20"/>
          <ns0:cNvSpPr/>
          <ns0:nvPr/>
        </ns0:nvSpPr>
        <ns0:spPr>
          <ns1:xfrm>
            <ns1:off x="8686800" y="5486400"/>
            <ns1:ext cx="2971800" cy="438912"/>
          </ns1:xfrm>
          <ns1:prstGeom prst="rect">
            <ns1:avLst/>
          </ns1:prstGeom>
          <ns1:noFill/>
          <ns1:ln/>
        </ns0:spPr>
        <ns0:txBody>
          <ns1:bodyPr wrap="square" lIns="0" tIns="0" rIns="0" bIns="0" rtlCol="0" anchor="t"/>
          <ns1:lstStyle/>
          <ns1:p>
            <ns1:pPr marL="0" indent="0">
              <ns1:buNone/>
            </ns1:pPr>
            <ns1:r>
              <ns1:rPr lang="en-US" sz="1000" dirty="0">
                <ns1:solidFill>
                  <ns1:srgbClr val="63755A"/>
                </ns1:solidFill>
                <ns1:latin typeface="Nunito" pitchFamily="34" charset="0"/>
                <ns1:ea typeface="Nunito" pitchFamily="34" charset="-122"/>
                <ns1:cs typeface="Nunito" pitchFamily="34" charset="-120"/>
              </ns1:rPr>
              <ns1:t>Deepest cumulative deficit (2029) · capital coverage 4.65x</ns1:t>
            </ns1:r>
            <ns1:endParaRPr lang="en-US" sz="1000" dirty="0"/>
          </ns1:p>
        </ns0:txBody>
      </ns0:sp>
    </ns0:spTree>
  </ns0:cSld>
  <ns0:clrMapOvr>
    <ns1:masterClrMapping/>
  </ns0:clrMapOvr>
</ns0:sld>
</file>

<file path=ppt/slides/slide20.xml><?xml version="1.0" encoding="utf-8"?>
<ns0:sld xmlns:ns0="http://schemas.openxmlformats.org/presentationml/2006/main" xmlns:ns1="http://schemas.openxmlformats.org/drawingml/2006/main">
  <ns0:cSld>
    <ns0:spTree>
      <ns0:nvGrpSpPr>
        <ns0:cNvPr id="1" name=""/>
        <ns0:cNvGrpSpPr/>
        <ns0:nvPr/>
      </ns0:nvGrpSpPr>
      <ns0:grpSpPr>
        <ns1:xfrm>
          <ns1:off x="0" y="0"/>
          <ns1:ext cx="0" cy="0"/>
          <ns1:chOff x="0" y="0"/>
          <ns1:chExt cx="0" cy="0"/>
        </ns1:xfrm>
      </ns0:grpSpPr>
      <ns0:sp>
        <ns0:nvSpPr>
          <ns0:cNvPr id="2" name="TextBox 1"/>
          <ns0:cNvSpPr txBox="1"/>
          <ns0:nvPr/>
        </ns0:nvSpPr>
        <ns0:spPr>
          <ns1:xfrm>
            <ns1:off x="713232" y="622188"/>
            <ns1:ext cx="7315200" cy="220000"/>
          </ns1:xfrm>
          <ns1:prstGeom prst="rect">
            <ns1:avLst/>
          </ns1:prstGeom>
          <ns1:noFill/>
        </ns0:spPr>
        <ns0:txBody>
          <ns1:bodyPr wrap="square" lIns="0" tIns="0" rIns="0" bIns="0">
            <ns1:spAutoFit/>
          </ns1:bodyPr>
          <ns1:lstStyle/>
          <ns1:p>
            <ns1:pPr algn="l"/>
            <ns1:r>
              <ns1:rPr sz="1200" b="1" spc="100" dirty="0">
                <ns1:solidFill>
                  <ns1:srgbClr val="C0664A"/>
                </ns1:solidFill>
                <ns1:latin typeface="Nunito"/>
              </ns1:rPr>
              <ns1:t>SEED FUNDS ALLOCATION · €350,000 · 18 MO.</ns1:t>
            </ns1:r>
          </ns1:p>
        </ns0:txBody>
      </ns0:sp>
      <ns0:sp>
        <ns0:nvSpPr>
          <ns0:cNvPr id="3" name="TextBox 2"/>
          <ns0:cNvSpPr txBox="1"/>
          <ns0:nvPr/>
        </ns0:nvSpPr>
        <ns0:spPr>
          <ns1:xfrm>
            <ns1:off x="685800" y="1136238"/>
            <ns1:ext cx="10241280" cy="461665"/>
          </ns1:xfrm>
          <ns1:prstGeom prst="rect">
            <ns1:avLst/>
          </ns1:prstGeom>
          <ns1:noFill/>
        </ns0:spPr>
        <ns0:txBody>
          <ns1:bodyPr wrap="square" lIns="0" tIns="0" rIns="0" bIns="0">
            <ns1:spAutoFit/>
          </ns1:bodyPr>
          <ns1:lstStyle/>
          <ns1:p>
            <ns1:pPr algn="l"/>
            <ns1:r>
              <ns1:rPr sz="3000" b="1" dirty="0">
                <ns1:solidFill>
                  <ns1:srgbClr val="2F3D2B"/>
                </ns1:solidFill>
                <ns1:latin typeface="Nunito"/>
              </ns1:rPr>
              <ns1:t>€350,000 to test the model and start acquisition</ns1:t>
            </ns1:r>
          </ns1:p>
        </ns0:txBody>
      </ns0:sp>
      <ns0:sp>
        <ns0:nvSpPr>
          <ns0:cNvPr id="4" name="TextBox 3"/>
          <ns0:cNvSpPr txBox="1"/>
          <ns0:nvPr/>
        </ns0:nvSpPr>
        <ns0:spPr>
          <ns1:xfrm>
            <ns1:off x="713232" y="1788597"/>
            <ns1:ext cx="3800000" cy="180000"/>
          </ns1:xfrm>
          <ns1:prstGeom prst="rect">
            <ns1:avLst/>
          </ns1:prstGeom>
          <ns1:noFill/>
        </ns0:spPr>
        <ns0:txBody>
          <ns1:bodyPr wrap="square" lIns="0" tIns="0" rIns="0" bIns="0">
            <ns1:spAutoFit/>
          </ns1:bodyPr>
          <ns1:lstStyle/>
          <ns1:p>
            <ns1:pPr algn="l"/>
            <ns1:r>
              <ns1:rPr sz="900" b="1" spc="110">
                <ns1:solidFill>
                  <ns1:srgbClr val="8A8D80"/>
                </ns1:solidFill>
                <ns1:latin typeface="Nunito"/>
              </ns1:rPr>
              <ns1:t>CATEGORY</ns1:t>
            </ns1:r>
          </ns1:p>
        </ns0:txBody>
      </ns0:sp>
      <ns0:sp>
        <ns0:nvSpPr>
          <ns0:cNvPr id="5" name="TextBox 4"/>
          <ns0:cNvSpPr txBox="1"/>
          <ns0:nvPr/>
        </ns0:nvSpPr>
        <ns0:spPr>
          <ns1:xfrm>
            <ns1:off x="4663232" y="1788597"/>
            <ns1:ext cx="1450000" cy="180000"/>
          </ns1:xfrm>
          <ns1:prstGeom prst="rect">
            <ns1:avLst/>
          </ns1:prstGeom>
          <ns1:noFill/>
        </ns0:spPr>
        <ns0:txBody>
          <ns1:bodyPr wrap="square" lIns="0" tIns="0" rIns="0" bIns="0">
            <ns1:spAutoFit/>
          </ns1:bodyPr>
          <ns1:lstStyle/>
          <ns1:p>
            <ns1:pPr algn="l"/>
            <ns1:r>
              <ns1:rPr sz="900" b="1" spc="110">
                <ns1:solidFill>
                  <ns1:srgbClr val="8A8D80"/>
                </ns1:solidFill>
                <ns1:latin typeface="Nunito"/>
              </ns1:rPr>
              <ns1:t>AMOUNT</ns1:t>
            </ns1:r>
          </ns1:p>
        </ns0:txBody>
      </ns0:sp>
      <ns0:sp>
        <ns0:nvSpPr>
          <ns0:cNvPr id="6" name="TextBox 5"/>
          <ns0:cNvSpPr txBox="1"/>
          <ns0:nvPr/>
        </ns0:nvSpPr>
        <ns0:spPr>
          <ns1:xfrm>
            <ns1:off x="7150000" y="1788597"/>
            <ns1:ext cx="4205720" cy="180000"/>
          </ns1:xfrm>
          <ns1:prstGeom prst="rect">
            <ns1:avLst/>
          </ns1:prstGeom>
          <ns1:noFill/>
        </ns0:spPr>
        <ns0:txBody>
          <ns1:bodyPr wrap="square" lIns="0" tIns="0" rIns="0" bIns="0">
            <ns1:spAutoFit/>
          </ns1:bodyPr>
          <ns1:lstStyle/>
          <ns1:p>
            <ns1:pPr algn="l"/>
            <ns1:r>
              <ns1:rPr sz="900" b="1" spc="110">
                <ns1:solidFill>
                  <ns1:srgbClr val="8A8D80"/>
                </ns1:solidFill>
                <ns1:latin typeface="Nunito"/>
              </ns1:rPr>
              <ns1:t>SHARE OF ROUND</ns1:t>
            </ns1:r>
          </ns1:p>
        </ns0:txBody>
      </ns0:sp>
      <ns0:cxnSp>
        <ns0:nvCxnSpPr>
          <ns0:cNvPr id="7" name="Connector 6"/>
          <ns0:cNvCxnSpPr/>
          <ns0:nvPr/>
        </ns0:nvCxnSpPr>
        <ns0:spPr>
          <ns1:xfrm>
            <ns1:off x="713232" y="2048597"/>
            <ns1:ext cx="10762488" cy="0"/>
          </ns1:xfrm>
          <ns1:prstGeom prst="line">
            <ns1:avLst/>
          </ns1:prstGeom>
          <ns1:ln w="12700">
            <ns1:solidFill>
              <ns1:srgbClr val="D8D4C6"/>
            </ns1:solidFill>
          </ns1:ln>
        </ns0:spPr>
        <ns0:style>
          <ns1:lnRef idx="2">
            <ns1:schemeClr val="accent1"/>
          </ns1:lnRef>
          <ns1:fillRef idx="0">
            <ns1:schemeClr val="accent1"/>
          </ns1:fillRef>
          <ns1:effectRef idx="1">
            <ns1:schemeClr val="accent1"/>
          </ns1:effectRef>
          <ns1:fontRef idx="minor">
            <ns1:schemeClr val="tx1"/>
          </ns1:fontRef>
        </ns0:style>
      </ns0:cxnSp>
      <ns0:sp>
        <ns0:nvSpPr>
          <ns0:cNvPr id="8" name="Oval 7"/>
          <ns0:cNvSpPr/>
          <ns0:nvPr/>
        </ns0:nvSpPr>
        <ns0:spPr>
          <ns1:xfrm>
            <ns1:off x="713232" y="2288597"/>
            <ns1:ext cx="130000" cy="130000"/>
          </ns1:xfrm>
          <ns1:prstGeom prst="ellipse">
            <ns1:avLst/>
          </ns1:prstGeom>
          <ns1:solidFill>
            <ns1:srgbClr val="C0664A"/>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9" name="TextBox 8"/>
          <ns0:cNvSpPr txBox="1"/>
          <ns0:nvPr/>
        </ns0:nvSpPr>
        <ns0:spPr>
          <ns1:xfrm>
            <ns1:off x="1003232" y="2248597"/>
            <ns1:ext cx="3510000" cy="463360"/>
          </ns1:xfrm>
          <ns1:prstGeom prst="rect">
            <ns1:avLst/>
          </ns1:prstGeom>
          <ns1:noFill/>
        </ns0:spPr>
        <ns0:txBody>
          <ns1:bodyPr wrap="square" lIns="0" tIns="0" rIns="0" bIns="0">
            <ns1:spAutoFit/>
          </ns1:bodyPr>
          <ns1:lstStyle/>
          <ns1:p>
            <ns1:pPr algn="l">
              <ns1:spcAft>
                <ns1:spcPts val="300"/>
              </ns1:spcAft>
            </ns1:pPr>
            <ns1:r>
              <ns1:rPr sz="1400" b="1" spc="10">
                <ns1:solidFill>
                  <ns1:srgbClr val="2F3D2B"/>
                </ns1:solidFill>
                <ns1:latin typeface="Nunito"/>
              </ns1:rPr>
              <ns1:t>TEAM</ns1:t>
            </ns1:r>
          </ns1:p>
          <ns1:p>
            <ns1:pPr algn="l">
              <ns1:lnSpc>
                <ns1:spcPct val="115000"/>
              </ns1:lnSpc>
              <ns1:spcAft>
                <ns1:spcPts val="0"/>
              </ns1:spcAft>
            </ns1:pPr>
            <ns1:r>
              <ns1:rPr sz="1100" b="0">
                <ns1:solidFill>
                  <ns1:srgbClr val="63755A"/>
                </ns1:solidFill>
                <ns1:latin typeface="Nunito"/>
              </ns1:rPr>
              <ns1:t>Two co-founders, full-time, 18 months.</ns1:t>
            </ns1:r>
          </ns1:p>
        </ns0:txBody>
      </ns0:sp>
      <ns0:sp>
        <ns0:nvSpPr>
          <ns0:cNvPr id="10" name="TextBox 9"/>
          <ns0:cNvSpPr txBox="1"/>
          <ns0:nvPr/>
        </ns0:nvSpPr>
        <ns0:spPr>
          <ns1:xfrm>
            <ns1:off x="4663232" y="2253597"/>
            <ns1:ext cx="1450000" cy="260000"/>
          </ns1:xfrm>
          <ns1:prstGeom prst="rect">
            <ns1:avLst/>
          </ns1:prstGeom>
          <ns1:noFill/>
        </ns0:spPr>
        <ns0:txBody>
          <ns1:bodyPr wrap="square" lIns="0" tIns="0" rIns="0" bIns="0">
            <ns1:spAutoFit/>
          </ns1:bodyPr>
          <ns1:lstStyle/>
          <ns1:p>
            <ns1:pPr algn="l"/>
            <ns1:r>
              <ns1:rPr sz="1800" b="1">
                <ns1:solidFill>
                  <ns1:srgbClr val="2F3D2B"/>
                </ns1:solidFill>
                <ns1:latin typeface="Nunito"/>
              </ns1:rPr>
              <ns1:t>€143,172</ns1:t>
            </ns1:r>
          </ns1:p>
        </ns0:txBody>
      </ns0:sp>
      <ns0:sp>
        <ns0:nvSpPr>
          <ns0:cNvPr id="11" name="Rounded Rectangle 10"/>
          <ns0:cNvSpPr/>
          <ns0:nvPr/>
        </ns0:nvSpPr>
        <ns0:spPr>
          <ns1:xfrm>
            <ns1:off x="7150000" y="2288597"/>
            <ns1:ext cx="3255720" cy="150000"/>
          </ns1:xfrm>
          <ns1:prstGeom prst="roundRect">
            <ns1:avLst>
              <ns1:gd name="adj" fmla="val 50000"/>
            </ns1:avLst>
          </ns1:prstGeom>
          <ns1:solidFill>
            <ns1:srgbClr val="F0EEE4"/>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12" name="Rounded Rectangle 11"/>
          <ns0:cNvSpPr/>
          <ns0:nvPr/>
        </ns0:nvSpPr>
        <ns0:spPr>
          <ns1:xfrm>
            <ns1:off x="7150000" y="2288597"/>
            <ns1:ext cx="1331794" cy="150000"/>
          </ns1:xfrm>
          <ns1:prstGeom prst="roundRect">
            <ns1:avLst>
              <ns1:gd name="adj" fmla="val 50000"/>
            </ns1:avLst>
          </ns1:prstGeom>
          <ns1:solidFill>
            <ns1:srgbClr val="C0664A"/>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13" name="TextBox 12"/>
          <ns0:cNvSpPr txBox="1"/>
          <ns0:nvPr/>
        </ns0:nvSpPr>
        <ns0:spPr>
          <ns1:xfrm>
            <ns1:off x="10525720" y="2248597"/>
            <ns1:ext cx="950000" cy="260000"/>
          </ns1:xfrm>
          <ns1:prstGeom prst="rect">
            <ns1:avLst/>
          </ns1:prstGeom>
          <ns1:noFill/>
        </ns0:spPr>
        <ns0:txBody>
          <ns1:bodyPr wrap="square" lIns="0" tIns="0" rIns="0" bIns="0">
            <ns1:spAutoFit/>
          </ns1:bodyPr>
          <ns1:lstStyle/>
          <ns1:p>
            <ns1:pPr algn="r"/>
            <ns1:r>
              <ns1:rPr sz="1300" b="1">
                <ns1:solidFill>
                  <ns1:srgbClr val="2F3D2B"/>
                </ns1:solidFill>
                <ns1:latin typeface="Nunito"/>
              </ns1:rPr>
              <ns1:t>40.9%</ns1:t>
            </ns1:r>
          </ns1:p>
        </ns0:txBody>
      </ns0:sp>
      <ns0:sp>
        <ns0:nvSpPr>
          <ns0:cNvPr id="14" name="Oval 13"/>
          <ns0:cNvSpPr/>
          <ns0:nvPr/>
        </ns0:nvSpPr>
        <ns0:spPr>
          <ns1:xfrm>
            <ns1:off x="713232" y="2836957"/>
            <ns1:ext cx="130000" cy="130000"/>
          </ns1:xfrm>
          <ns1:prstGeom prst="ellipse">
            <ns1:avLst/>
          </ns1:prstGeom>
          <ns1:solidFill>
            <ns1:srgbClr val="9ABEA3"/>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15" name="TextBox 14"/>
          <ns0:cNvSpPr txBox="1"/>
          <ns0:nvPr/>
        </ns0:nvSpPr>
        <ns0:spPr>
          <ns1:xfrm>
            <ns1:off x="1003232" y="2796957"/>
            <ns1:ext cx="3510000" cy="638360"/>
          </ns1:xfrm>
          <ns1:prstGeom prst="rect">
            <ns1:avLst/>
          </ns1:prstGeom>
          <ns1:noFill/>
        </ns0:spPr>
        <ns0:txBody>
          <ns1:bodyPr wrap="square" lIns="0" tIns="0" rIns="0" bIns="0">
            <ns1:spAutoFit/>
          </ns1:bodyPr>
          <ns1:lstStyle/>
          <ns1:p>
            <ns1:pPr algn="l">
              <ns1:spcAft>
                <ns1:spcPts val="300"/>
              </ns1:spcAft>
            </ns1:pPr>
            <ns1:r>
              <ns1:rPr sz="1400" b="1" spc="10">
                <ns1:solidFill>
                  <ns1:srgbClr val="2F3D2B"/>
                </ns1:solidFill>
                <ns1:latin typeface="Nunito"/>
              </ns1:rPr>
              <ns1:t>MARKETING</ns1:t>
            </ns1:r>
          </ns1:p>
          <ns1:p>
            <ns1:pPr algn="l">
              <ns1:lnSpc>
                <ns1:spcPct val="115000"/>
              </ns1:lnSpc>
              <ns1:spcAft>
                <ns1:spcPts val="0"/>
              </ns1:spcAft>
            </ns1:pPr>
            <ns1:r>
              <ns1:rPr sz="1100" b="0">
                <ns1:solidFill>
                  <ns1:srgbClr val="63755A"/>
                </ns1:solidFill>
                <ns1:latin typeface="Nunito"/>
              </ns1:rPr>
              <ns1:t>Fractional CMO (1 day/week), acquisition &amp; social staff, ads HR €24,650, DACH + UK/IE test €11,000, ASO.</ns1:t>
            </ns1:r>
          </ns1:p>
        </ns0:txBody>
      </ns0:sp>
      <ns0:sp>
        <ns0:nvSpPr>
          <ns0:cNvPr id="16" name="TextBox 15"/>
          <ns0:cNvSpPr txBox="1"/>
          <ns0:nvPr/>
        </ns0:nvSpPr>
        <ns0:spPr>
          <ns1:xfrm>
            <ns1:off x="4663232" y="2801957"/>
            <ns1:ext cx="1450000" cy="260000"/>
          </ns1:xfrm>
          <ns1:prstGeom prst="rect">
            <ns1:avLst/>
          </ns1:prstGeom>
          <ns1:noFill/>
        </ns0:spPr>
        <ns0:txBody>
          <ns1:bodyPr wrap="square" lIns="0" tIns="0" rIns="0" bIns="0">
            <ns1:spAutoFit/>
          </ns1:bodyPr>
          <ns1:lstStyle/>
          <ns1:p>
            <ns1:pPr algn="l"/>
            <ns1:r>
              <ns1:rPr sz="1800" b="1">
                <ns1:solidFill>
                  <ns1:srgbClr val="2F3D2B"/>
                </ns1:solidFill>
                <ns1:latin typeface="Nunito"/>
              </ns1:rPr>
              <ns1:t>€107,350</ns1:t>
            </ns1:r>
          </ns1:p>
        </ns0:txBody>
      </ns0:sp>
      <ns0:sp>
        <ns0:nvSpPr>
          <ns0:cNvPr id="17" name="Rounded Rectangle 16"/>
          <ns0:cNvSpPr/>
          <ns0:nvPr/>
        </ns0:nvSpPr>
        <ns0:spPr>
          <ns1:xfrm>
            <ns1:off x="7150000" y="2836957"/>
            <ns1:ext cx="3255720" cy="150000"/>
          </ns1:xfrm>
          <ns1:prstGeom prst="roundRect">
            <ns1:avLst>
              <ns1:gd name="adj" fmla="val 50000"/>
            </ns1:avLst>
          </ns1:prstGeom>
          <ns1:solidFill>
            <ns1:srgbClr val="F0EEE4"/>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18" name="Rounded Rectangle 17"/>
          <ns0:cNvSpPr/>
          <ns0:nvPr/>
        </ns0:nvSpPr>
        <ns0:spPr>
          <ns1:xfrm>
            <ns1:off x="7150000" y="2836957"/>
            <ns1:ext cx="998576" cy="150000"/>
          </ns1:xfrm>
          <ns1:prstGeom prst="roundRect">
            <ns1:avLst>
              <ns1:gd name="adj" fmla="val 50000"/>
            </ns1:avLst>
          </ns1:prstGeom>
          <ns1:solidFill>
            <ns1:srgbClr val="9ABEA3"/>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19" name="TextBox 18"/>
          <ns0:cNvSpPr txBox="1"/>
          <ns0:nvPr/>
        </ns0:nvSpPr>
        <ns0:spPr>
          <ns1:xfrm>
            <ns1:off x="10525720" y="2796957"/>
            <ns1:ext cx="950000" cy="260000"/>
          </ns1:xfrm>
          <ns1:prstGeom prst="rect">
            <ns1:avLst/>
          </ns1:prstGeom>
          <ns1:noFill/>
        </ns0:spPr>
        <ns0:txBody>
          <ns1:bodyPr wrap="square" lIns="0" tIns="0" rIns="0" bIns="0">
            <ns1:spAutoFit/>
          </ns1:bodyPr>
          <ns1:lstStyle/>
          <ns1:p>
            <ns1:pPr algn="r"/>
            <ns1:r>
              <ns1:rPr sz="1300" b="1">
                <ns1:solidFill>
                  <ns1:srgbClr val="2F3D2B"/>
                </ns1:solidFill>
                <ns1:latin typeface="Nunito"/>
              </ns1:rPr>
              <ns1:t>30.7%</ns1:t>
            </ns1:r>
          </ns1:p>
        </ns0:txBody>
      </ns0:sp>
      <ns0:sp>
        <ns0:nvSpPr>
          <ns0:cNvPr id="26" name="Oval 25"/>
          <ns0:cNvSpPr/>
          <ns0:nvPr/>
        </ns0:nvSpPr>
        <ns0:spPr>
          <ns1:xfrm>
            <ns1:off x="713232" y="3790000"/>
            <ns1:ext cx="130000" cy="130000"/>
          </ns1:xfrm>
          <ns1:prstGeom prst="ellipse">
            <ns1:avLst/>
          </ns1:prstGeom>
          <ns1:solidFill>
            <ns1:srgbClr val="8EA086"/>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27" name="TextBox 26"/>
          <ns0:cNvSpPr txBox="1"/>
          <ns0:nvPr/>
        </ns0:nvSpPr>
        <ns0:spPr>
          <ns1:xfrm>
            <ns1:off x="1003232" y="3750000"/>
            <ns1:ext cx="3510000" cy="852349"/>
          </ns1:xfrm>
          <ns1:prstGeom prst="rect">
            <ns1:avLst/>
          </ns1:prstGeom>
          <ns1:noFill/>
        </ns0:spPr>
        <ns0:txBody>
          <ns1:bodyPr wrap="square" lIns="0" tIns="0" rIns="0" bIns="0">
            <ns1:spAutoFit/>
          </ns1:bodyPr>
          <ns1:lstStyle/>
          <ns1:p>
            <ns1:pPr algn="l">
              <ns1:spcAft>
                <ns1:spcPts val="300"/>
              </ns1:spcAft>
            </ns1:pPr>
            <ns1:r>
              <ns1:rPr sz="1400" b="1" spc="10" dirty="0">
                <ns1:solidFill>
                  <ns1:srgbClr val="2F3D2B"/>
                </ns1:solidFill>
                <ns1:latin typeface="Nunito"/>
              </ns1:rPr>
              <ns1:t>DEVELOPMENT &amp; INFRASTRUCTURE</ns1:t>
            </ns1:r>
          </ns1:p>
          <ns1:p>
            <ns1:pPr algn="l">
              <ns1:lnSpc>
                <ns1:spcPct val="115000"/>
              </ns1:lnSpc>
              <ns1:spcAft>
                <ns1:spcPts val="0"/>
              </ns1:spcAft>
            </ns1:pPr>
            <ns1:r>
              <ns1:rPr sz="1100" b="0" dirty="0">
                <ns1:solidFill>
                  <ns1:srgbClr val="63755A"/>
                </ns1:solidFill>
                <ns1:latin typeface="Nunito"/>
              </ns1:rPr>
              <ns1:t>Full-stack/AI dev 50% from month one; CTO on equity, no salary; EN &amp; DE localisation; servers.</ns1:t>
            </ns1:r>
          </ns1:p>
        </ns0:txBody>
      </ns0:sp>
      <ns0:sp>
        <ns0:nvSpPr>
          <ns0:cNvPr id="28" name="TextBox 27"/>
          <ns0:cNvSpPr txBox="1"/>
          <ns0:nvPr/>
        </ns0:nvSpPr>
        <ns0:spPr>
          <ns1:xfrm>
            <ns1:off x="4663232" y="3755000"/>
            <ns1:ext cx="1450000" cy="260000"/>
          </ns1:xfrm>
          <ns1:prstGeom prst="rect">
            <ns1:avLst/>
          </ns1:prstGeom>
          <ns1:noFill/>
        </ns0:spPr>
        <ns0:txBody>
          <ns1:bodyPr wrap="square" lIns="0" tIns="0" rIns="0" bIns="0">
            <ns1:spAutoFit/>
          </ns1:bodyPr>
          <ns1:lstStyle/>
          <ns1:p>
            <ns1:pPr algn="l"/>
            <ns1:r>
              <ns1:rPr sz="1800" b="1">
                <ns1:solidFill>
                  <ns1:srgbClr val="2F3D2B"/>
                </ns1:solidFill>
                <ns1:latin typeface="Nunito"/>
              </ns1:rPr>
              <ns1:t>€61,500</ns1:t>
            </ns1:r>
          </ns1:p>
        </ns0:txBody>
      </ns0:sp>
      <ns0:sp>
        <ns0:nvSpPr>
          <ns0:cNvPr id="29" name="Rounded Rectangle 28"/>
          <ns0:cNvSpPr/>
          <ns0:nvPr/>
        </ns0:nvSpPr>
        <ns0:spPr>
          <ns1:xfrm>
            <ns1:off x="7150000" y="3790000"/>
            <ns1:ext cx="3255720" cy="150000"/>
          </ns1:xfrm>
          <ns1:prstGeom prst="roundRect">
            <ns1:avLst>
              <ns1:gd name="adj" fmla="val 50000"/>
            </ns1:avLst>
          </ns1:prstGeom>
          <ns1:solidFill>
            <ns1:srgbClr val="F0EEE4"/>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30" name="Rounded Rectangle 29"/>
          <ns0:cNvSpPr/>
          <ns0:nvPr/>
        </ns0:nvSpPr>
        <ns0:spPr>
          <ns1:xfrm>
            <ns1:off x="7150000" y="3790000"/>
            <ns1:ext cx="572077" cy="150000"/>
          </ns1:xfrm>
          <ns1:prstGeom prst="roundRect">
            <ns1:avLst>
              <ns1:gd name="adj" fmla="val 50000"/>
            </ns1:avLst>
          </ns1:prstGeom>
          <ns1:solidFill>
            <ns1:srgbClr val="8EA086"/>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31" name="TextBox 30"/>
          <ns0:cNvSpPr txBox="1"/>
          <ns0:nvPr/>
        </ns0:nvSpPr>
        <ns0:spPr>
          <ns1:xfrm>
            <ns1:off x="10525720" y="3750000"/>
            <ns1:ext cx="950000" cy="260000"/>
          </ns1:xfrm>
          <ns1:prstGeom prst="rect">
            <ns1:avLst/>
          </ns1:prstGeom>
          <ns1:noFill/>
        </ns0:spPr>
        <ns0:txBody>
          <ns1:bodyPr wrap="square" lIns="0" tIns="0" rIns="0" bIns="0">
            <ns1:spAutoFit/>
          </ns1:bodyPr>
          <ns1:lstStyle/>
          <ns1:p>
            <ns1:pPr algn="r"/>
            <ns1:r>
              <ns1:rPr sz="1300" b="1">
                <ns1:solidFill>
                  <ns1:srgbClr val="2F3D2B"/>
                </ns1:solidFill>
                <ns1:latin typeface="Nunito"/>
              </ns1:rPr>
              <ns1:t>17.6%</ns1:t>
            </ns1:r>
          </ns1:p>
        </ns0:txBody>
      </ns0:sp>
      <ns0:sp>
        <ns0:nvSpPr>
          <ns0:cNvPr id="32" name="Oval 31"/>
          <ns0:cNvSpPr/>
          <ns0:nvPr/>
        </ns0:nvSpPr>
        <ns0:spPr>
          <ns1:xfrm>
            <ns1:off x="713232" y="4800000"/>
            <ns1:ext cx="130000" cy="130000"/>
          </ns1:xfrm>
          <ns1:prstGeom prst="ellipse">
            <ns1:avLst/>
          </ns1:prstGeom>
          <ns1:solidFill>
            <ns1:srgbClr val="A98F6B"/>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33" name="TextBox 32"/>
          <ns0:cNvSpPr txBox="1"/>
          <ns0:nvPr/>
        </ns0:nvSpPr>
        <ns0:spPr>
          <ns1:xfrm>
            <ns1:off x="1003232" y="4760000"/>
            <ns1:ext cx="3510000" cy="638360"/>
          </ns1:xfrm>
          <ns1:prstGeom prst="rect">
            <ns1:avLst/>
          </ns1:prstGeom>
          <ns1:noFill/>
        </ns0:spPr>
        <ns0:txBody>
          <ns1:bodyPr wrap="square" lIns="0" tIns="0" rIns="0" bIns="0">
            <ns1:spAutoFit/>
          </ns1:bodyPr>
          <ns1:lstStyle/>
          <ns1:p>
            <ns1:pPr algn="l">
              <ns1:spcAft>
                <ns1:spcPts val="300"/>
              </ns1:spcAft>
            </ns1:pPr>
            <ns1:r>
              <ns1:rPr sz="1400" b="1" spc="10">
                <ns1:solidFill>
                  <ns1:srgbClr val="2F3D2B"/>
                </ns1:solidFill>
                <ns1:latin typeface="Nunito"/>
              </ns1:rPr>
              <ns1:t>QA, LEGAL &amp; OVERHEAD</ns1:t>
            </ns1:r>
          </ns1:p>
          <ns1:p>
            <ns1:pPr algn="l">
              <ns1:lnSpc>
                <ns1:spcPct val="115000"/>
              </ns1:lnSpc>
              <ns1:spcAft>
                <ns1:spcPts val="0"/>
              </ns1:spcAft>
            </ns1:pPr>
            <ns1:r>
              <ns1:rPr sz="1100" b="0">
                <ns1:solidFill>
                  <ns1:srgbClr val="63755A"/>
                </ns1:solidFill>
                <ns1:latin typeface="Nunito"/>
              </ns1:rPr>
              <ns1:t>Blind review, supervision, analysis, data protection, contracts, bookkeeping and tools.</ns1:t>
            </ns1:r>
          </ns1:p>
        </ns0:txBody>
      </ns0:sp>
      <ns0:sp>
        <ns0:nvSpPr>
          <ns0:cNvPr id="34" name="TextBox 33"/>
          <ns0:cNvSpPr txBox="1"/>
          <ns0:nvPr/>
        </ns0:nvSpPr>
        <ns0:spPr>
          <ns1:xfrm>
            <ns1:off x="4663232" y="4765000"/>
            <ns1:ext cx="1450000" cy="260000"/>
          </ns1:xfrm>
          <ns1:prstGeom prst="rect">
            <ns1:avLst/>
          </ns1:prstGeom>
          <ns1:noFill/>
        </ns0:spPr>
        <ns0:txBody>
          <ns1:bodyPr wrap="square" lIns="0" tIns="0" rIns="0" bIns="0">
            <ns1:spAutoFit/>
          </ns1:bodyPr>
          <ns1:lstStyle/>
          <ns1:p>
            <ns1:pPr algn="l"/>
            <ns1:r>
              <ns1:rPr sz="1800" b="1">
                <ns1:solidFill>
                  <ns1:srgbClr val="2F3D2B"/>
                </ns1:solidFill>
                <ns1:latin typeface="Nunito"/>
              </ns1:rPr>
              <ns1:t>€28,500</ns1:t>
            </ns1:r>
          </ns1:p>
        </ns0:txBody>
      </ns0:sp>
      <ns0:sp>
        <ns0:nvSpPr>
          <ns0:cNvPr id="35" name="Rounded Rectangle 34"/>
          <ns0:cNvSpPr/>
          <ns0:nvPr/>
        </ns0:nvSpPr>
        <ns0:spPr>
          <ns1:xfrm>
            <ns1:off x="7150000" y="4800000"/>
            <ns1:ext cx="3255720" cy="150000"/>
          </ns1:xfrm>
          <ns1:prstGeom prst="roundRect">
            <ns1:avLst>
              <ns1:gd name="adj" fmla="val 50000"/>
            </ns1:avLst>
          </ns1:prstGeom>
          <ns1:solidFill>
            <ns1:srgbClr val="F0EEE4"/>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36" name="Rounded Rectangle 35"/>
          <ns0:cNvSpPr/>
          <ns0:nvPr/>
        </ns0:nvSpPr>
        <ns0:spPr>
          <ns1:xfrm>
            <ns1:off x="7150000" y="4800000"/>
            <ns1:ext cx="265109" cy="150000"/>
          </ns1:xfrm>
          <ns1:prstGeom prst="roundRect">
            <ns1:avLst>
              <ns1:gd name="adj" fmla="val 50000"/>
            </ns1:avLst>
          </ns1:prstGeom>
          <ns1:solidFill>
            <ns1:srgbClr val="A98F6B"/>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37" name="TextBox 36"/>
          <ns0:cNvSpPr txBox="1"/>
          <ns0:nvPr/>
        </ns0:nvSpPr>
        <ns0:spPr>
          <ns1:xfrm>
            <ns1:off x="10525720" y="4760000"/>
            <ns1:ext cx="950000" cy="260000"/>
          </ns1:xfrm>
          <ns1:prstGeom prst="rect">
            <ns1:avLst/>
          </ns1:prstGeom>
          <ns1:noFill/>
        </ns0:spPr>
        <ns0:txBody>
          <ns1:bodyPr wrap="square" lIns="0" tIns="0" rIns="0" bIns="0">
            <ns1:spAutoFit/>
          </ns1:bodyPr>
          <ns1:lstStyle/>
          <ns1:p>
            <ns1:pPr algn="r"/>
            <ns1:r>
              <ns1:rPr sz="1300" b="1">
                <ns1:solidFill>
                  <ns1:srgbClr val="2F3D2B"/>
                </ns1:solidFill>
                <ns1:latin typeface="Nunito"/>
              </ns1:rPr>
              <ns1:t>8.1%</ns1:t>
            </ns1:r>
          </ns1:p>
        </ns0:txBody>
      </ns0:sp>
      <ns0:sp>
        <ns0:nvSpPr>
          <ns0:cNvPr id="38" name="Oval 37"/>
          <ns0:cNvSpPr/>
          <ns0:nvPr/>
        </ns0:nvSpPr>
        <ns0:spPr>
          <ns1:xfrm>
            <ns1:off x="713232" y="5590000"/>
            <ns1:ext cx="130000" cy="130000"/>
          </ns1:xfrm>
          <ns1:prstGeom prst="ellipse">
            <ns1:avLst/>
          </ns1:prstGeom>
          <ns1:solidFill>
            <ns1:srgbClr val="C9C6B6"/>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39" name="TextBox 38"/>
          <ns0:cNvSpPr txBox="1"/>
          <ns0:nvPr/>
        </ns0:nvSpPr>
        <ns0:spPr>
          <ns1:xfrm>
            <ns1:off x="1003232" y="5550000"/>
            <ns1:ext cx="3510000" cy="638360"/>
          </ns1:xfrm>
          <ns1:prstGeom prst="rect">
            <ns1:avLst/>
          </ns1:prstGeom>
          <ns1:noFill/>
        </ns0:spPr>
        <ns0:txBody>
          <ns1:bodyPr wrap="square" lIns="0" tIns="0" rIns="0" bIns="0">
            <ns1:spAutoFit/>
          </ns1:bodyPr>
          <ns1:lstStyle/>
          <ns1:p>
            <ns1:pPr algn="l">
              <ns1:spcAft>
                <ns1:spcPts val="300"/>
              </ns1:spcAft>
            </ns1:pPr>
            <ns1:r>
              <ns1:rPr sz="1400" b="1" spc="10">
                <ns1:solidFill>
                  <ns1:srgbClr val="2F3D2B"/>
                </ns1:solidFill>
                <ns1:latin typeface="Nunito"/>
              </ns1:rPr>
              <ns1:t>RESERVE</ns1:t>
            </ns1:r>
          </ns1:p>
          <ns1:p>
            <ns1:pPr algn="l">
              <ns1:lnSpc>
                <ns1:spcPct val="115000"/>
              </ns1:lnSpc>
              <ns1:spcAft>
                <ns1:spcPts val="0"/>
              </ns1:spcAft>
            </ns1:pPr>
            <ns1:r>
              <ns1:rPr sz="1100" b="0">
                <ns1:solidFill>
                  <ns1:srgbClr val="63755A"/>
                </ns1:solidFill>
                <ns1:latin typeface="Nunito"/>
              </ns1:rPr>
              <ns1:t>2.7% of the round - buffer for channel warm-up and CAC deviations.</ns1:t>
            </ns1:r>
          </ns1:p>
        </ns0:txBody>
      </ns0:sp>
      <ns0:sp>
        <ns0:nvSpPr>
          <ns0:cNvPr id="40" name="TextBox 39"/>
          <ns0:cNvSpPr txBox="1"/>
          <ns0:nvPr/>
        </ns0:nvSpPr>
        <ns0:spPr>
          <ns1:xfrm>
            <ns1:off x="4663232" y="5555000"/>
            <ns1:ext cx="1450000" cy="260000"/>
          </ns1:xfrm>
          <ns1:prstGeom prst="rect">
            <ns1:avLst/>
          </ns1:prstGeom>
          <ns1:noFill/>
        </ns0:spPr>
        <ns0:txBody>
          <ns1:bodyPr wrap="square" lIns="0" tIns="0" rIns="0" bIns="0">
            <ns1:spAutoFit/>
          </ns1:bodyPr>
          <ns1:lstStyle/>
          <ns1:p>
            <ns1:pPr algn="l"/>
            <ns1:r>
              <ns1:rPr sz="1800" b="1">
                <ns1:solidFill>
                  <ns1:srgbClr val="2F3D2B"/>
                </ns1:solidFill>
                <ns1:latin typeface="Nunito"/>
              </ns1:rPr>
              <ns1:t>€9,478</ns1:t>
            </ns1:r>
          </ns1:p>
        </ns0:txBody>
      </ns0:sp>
      <ns0:sp>
        <ns0:nvSpPr>
          <ns0:cNvPr id="41" name="Rounded Rectangle 40"/>
          <ns0:cNvSpPr/>
          <ns0:nvPr/>
        </ns0:nvSpPr>
        <ns0:spPr>
          <ns1:xfrm>
            <ns1:off x="7150000" y="5590000"/>
            <ns1:ext cx="3255720" cy="150000"/>
          </ns1:xfrm>
          <ns1:prstGeom prst="roundRect">
            <ns1:avLst>
              <ns1:gd name="adj" fmla="val 50000"/>
            </ns1:avLst>
          </ns1:prstGeom>
          <ns1:solidFill>
            <ns1:srgbClr val="F0EEE4"/>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42" name="Rounded Rectangle 41"/>
          <ns0:cNvSpPr/>
          <ns0:nvPr/>
        </ns0:nvSpPr>
        <ns0:spPr>
          <ns1:xfrm>
            <ns1:off x="7150000" y="5590000"/>
            <ns1:ext cx="88165" cy="150000"/>
          </ns1:xfrm>
          <ns1:prstGeom prst="roundRect">
            <ns1:avLst>
              <ns1:gd name="adj" fmla="val 50000"/>
            </ns1:avLst>
          </ns1:prstGeom>
          <ns1:solidFill>
            <ns1:srgbClr val="C9C6B6"/>
          </ns1:solidFill>
          <ns1:ln>
            <ns1:noFill/>
          </ns1:ln>
          <ns1:effectLst/>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endParaRPr/>
          </ns1:p>
        </ns0:txBody>
      </ns0:sp>
      <ns0:sp>
        <ns0:nvSpPr>
          <ns0:cNvPr id="43" name="TextBox 42"/>
          <ns0:cNvSpPr txBox="1"/>
          <ns0:nvPr/>
        </ns0:nvSpPr>
        <ns0:spPr>
          <ns1:xfrm>
            <ns1:off x="10525720" y="5550000"/>
            <ns1:ext cx="950000" cy="260000"/>
          </ns1:xfrm>
          <ns1:prstGeom prst="rect">
            <ns1:avLst/>
          </ns1:prstGeom>
          <ns1:noFill/>
        </ns0:spPr>
        <ns0:txBody>
          <ns1:bodyPr wrap="square" lIns="0" tIns="0" rIns="0" bIns="0">
            <ns1:spAutoFit/>
          </ns1:bodyPr>
          <ns1:lstStyle/>
          <ns1:p>
            <ns1:pPr algn="r"/>
            <ns1:r>
              <ns1:rPr sz="1300" b="1">
                <ns1:solidFill>
                  <ns1:srgbClr val="2F3D2B"/>
                </ns1:solidFill>
                <ns1:latin typeface="Nunito"/>
              </ns1:rPr>
              <ns1:t>2.7%</ns1:t>
            </ns1:r>
          </ns1:p>
        </ns0:txBody>
      </ns0:sp>
      <ns0:sp>
        <ns0:nvSpPr>
          <ns0:cNvPr id="44" name="TextBox 43"/>
          <ns0:cNvSpPr txBox="1"/>
          <ns0:nvPr/>
        </ns0:nvSpPr>
        <ns0:spPr>
          <ns1:xfrm>
            <ns1:off x="713232" y="6466385"/>
            <ns1:ext cx="8562488" cy="130805"/>
          </ns1:xfrm>
          <ns1:prstGeom prst="rect">
            <ns1:avLst/>
          </ns1:prstGeom>
          <ns1:noFill/>
        </ns0:spPr>
        <ns0:txBody>
          <ns1:bodyPr wrap="square" lIns="0" tIns="0" rIns="0" bIns="0">
            <ns1:spAutoFit/>
          </ns1:bodyPr>
          <ns1:lstStyle/>
          <ns1:p>
            <ns1:pPr algn="l"/>
            <ns1:r>
              <ns1:rPr sz="850" b="0" dirty="0">
                <ns1:solidFill>
                  <ns1:srgbClr val="63755A"/>
                </ns1:solidFill>
                <ns1:latin typeface="Nunito"/>
              </ns1:rPr>
              <ns1:t>Marketing &amp; acquisition (incl. fractional CMO): €107,350 = 30.7% of the round. Break-even 2030, 4.65x capital coverage.</ns1:t>
            </ns1:r>
          </ns1:p>
        </ns0:txBody>
      </ns0:sp>
      <ns0:sp>
        <ns0:nvSpPr>
          <ns0:cNvPr id="45" name="TextBox 44"/>
          <ns0:cNvSpPr txBox="1"/>
          <ns0:nvPr/>
        </ns0:nvSpPr>
        <ns0:spPr>
          <ns1:xfrm>
            <ns1:off x="8875720" y="6347117"/>
            <ns1:ext cx="2600000" cy="182880"/>
          </ns1:xfrm>
          <ns1:prstGeom prst="rect">
            <ns1:avLst/>
          </ns1:prstGeom>
          <ns1:noFill/>
        </ns0:spPr>
        <ns0:txBody>
          <ns1:bodyPr wrap="square" lIns="0" tIns="0" rIns="0" bIns="0">
            <ns1:spAutoFit/>
          </ns1:bodyPr>
          <ns1:lstStyle/>
          <ns1:p>
            <ns1:pPr algn="r"/>
            <ns1:r>
              <ns1:rPr sz="900" b="0" spc="100">
                <ns1:solidFill>
                  <ns1:srgbClr val="8A8D80"/>
                </ns1:solidFill>
                <ns1:latin typeface="Nunito"/>
              </ns1:rPr>
              <ns1:t>HARMONIA · 19</ns1:t>
            </ns1:r>
          </ns1:p>
        </ns0:txBody>
      </ns0:sp>
    </ns0:spTree>
  </ns0:cSld>
  <ns0:clrMapOvr>
    <ns1:masterClrMapping/>
  </ns0:clrMapOvr>
</ns0:sld>
</file>

<file path=ppt/slides/slide21.xml><?xml version="1.0" encoding="utf-8"?>
<ns0:sld xmlns:ns0="http://schemas.openxmlformats.org/presentationml/2006/main" xmlns:ns1="http://schemas.openxmlformats.org/drawingml/2006/main" xmlns:ns2="http://schemas.openxmlformats.org/officeDocument/2006/relationships" xmlns:ns3="http://schemas.microsoft.com/office/powerpoint/2010/main" xmlns:ns4="http://schemas.microsoft.com/office/drawing/2014/main">
  <ns0:cSld>
    <ns0:spTree>
      <ns0:nvGrpSpPr>
        <ns0:cNvPr id="1" name=""/>
        <ns0:cNvGrpSpPr/>
        <ns0:nvPr/>
      </ns0:nvGrpSpPr>
      <ns0:grpSpPr>
        <ns1:xfrm>
          <ns1:off x="0" y="0"/>
          <ns1:ext cx="0" cy="0"/>
          <ns1:chOff x="0" y="0"/>
          <ns1:chExt cx="0" cy="0"/>
        </ns1:xfrm>
      </ns0:grpSpPr>
      <ns0:sp>
        <ns0:nvSpPr>
          <ns0:cNvPr id="2" name="Shape 0"/>
          <ns0:cNvSpPr/>
          <ns0:nvPr/>
        </ns0:nvSpPr>
        <ns0:spPr>
          <ns1:xfrm>
            <ns1:off x="713232" y="617220"/>
            <ns1:ext cx="91440" cy="91440"/>
          </ns1:xfrm>
          <ns1:prstGeom prst="ellipse">
            <ns1:avLst/>
          </ns1:prstGeom>
          <ns1:solidFill>
            <ns1:srgbClr val="C0664A"/>
          </ns1:solidFill>
          <ns1:ln/>
        </ns0:spPr>
        <ns0:txBody>
          <ns1:bodyPr/>
          <ns1:lstStyle/>
          <ns1:p>
            <ns1:endParaRPr lang="hr-HR"/>
          </ns1:p>
        </ns0:txBody>
      </ns0:sp>
      <ns0:sp>
        <ns0:nvSpPr>
          <ns0:cNvPr id="3" name="Text 1"/>
          <ns0:cNvSpPr/>
          <ns0:nvPr/>
        </ns0:nvSpPr>
        <ns0:spPr>
          <ns1:xfrm>
            <ns1:off x="868680" y="502920"/>
            <ns1:ext cx="7315200" cy="320040"/>
          </ns1:xfrm>
          <ns1:prstGeom prst="rect">
            <ns1:avLst/>
          </ns1:prstGeom>
          <ns1:noFill/>
          <ns1:ln/>
        </ns0:spPr>
        <ns0:txBody>
          <ns1:bodyPr wrap="square" lIns="0" tIns="0" rIns="0" bIns="0" rtlCol="0" anchor="ctr"/>
          <ns1:lstStyle/>
          <ns1:p>
            <ns1:pPr marL="0" indent="0">
              <ns1:buNone/>
            </ns1:pPr>
            <ns1:r>
              <ns1:rPr lang="en-US" sz="1200" b="1" kern="0" spc="300" dirty="0">
                <ns1:solidFill>
                  <ns1:srgbClr val="C68468"/>
                </ns1:solidFill>
                <ns1:latin typeface="Nunito" pitchFamily="34" charset="0"/>
                <ns1:ea typeface="Nunito" pitchFamily="34" charset="-122"/>
                <ns1:cs typeface="Nunito" pitchFamily="34" charset="-120"/>
              </ns1:rPr>
              <ns1:t>C O S T   S T R U C T U R E</ns1:t>
            </ns1:r>
            <ns1:endParaRPr lang="en-US" sz="1200" dirty="0"/>
          </ns1:p>
        </ns0:txBody>
      </ns0:sp>
      <ns0:sp>
        <ns0:nvSpPr>
          <ns0:cNvPr id="4" name="Text 2"/>
          <ns0:cNvSpPr/>
          <ns0:nvPr/>
        </ns0:nvSpPr>
        <ns0:spPr>
          <ns1:xfrm>
            <ns1:off x="685800" y="1044006"/>
            <ns1:ext cx="10789920" cy="685800"/>
          </ns1:xfrm>
          <ns1:prstGeom prst="rect">
            <ns1:avLst/>
          </ns1:prstGeom>
          <ns1:noFill/>
          <ns1:ln/>
        </ns0:spPr>
        <ns0:txBody>
          <ns1:bodyPr wrap="square" lIns="0" tIns="0" rIns="0" bIns="0" rtlCol="0" anchor="ctr"/>
          <ns1:lstStyle/>
          <ns1:p>
            <ns1:pPr marL="0" indent="0">
              <ns1:buNone/>
            </ns1:pPr>
            <ns1:r>
              <ns1:rPr lang="en-US" sz="3000" b="1" dirty="0">
                <ns1:solidFill>
                  <ns1:srgbClr val="2F3D2B"/>
                </ns1:solidFill>
                <ns1:latin typeface="Nunito" pitchFamily="34" charset="0"/>
                <ns1:ea typeface="Nunito" pitchFamily="34" charset="-122"/>
                <ns1:cs typeface="Nunito" pitchFamily="34" charset="-120"/>
              </ns1:rPr>
              <ns1:t>Major costs: breakdown 2026–2031</ns1:t>
            </ns1:r>
            <ns1:endParaRPr lang="en-US" sz="3000" dirty="0"/>
          </ns1:p>
        </ns0:txBody>
      </ns0:sp>
      <ns0:sp>
        <ns0:nvSpPr>
          <ns0:cNvPr id="5" name="Text 3"/>
          <ns0:cNvSpPr/>
          <ns0:nvPr/>
        </ns0:nvSpPr>
        <ns0:spPr>
          <ns1:xfrm>
            <ns1:off x="685800" y="5492761"/>
            <ns1:ext cx="10424160" cy="411480"/>
          </ns1:xfrm>
          <ns1:prstGeom prst="rect">
            <ns1:avLst/>
          </ns1:prstGeom>
          <ns1:noFill/>
          <ns1:ln/>
        </ns0:spPr>
        <ns0:txBody>
          <ns1:bodyPr wrap="square" lIns="0" tIns="0" rIns="0" bIns="0" rtlCol="0" anchor="t"/>
          <ns1:lstStyle/>
          <ns1:p>
            <ns1:pPr marL="0" indent="0">
              <ns1:buNone/>
            </ns1:pPr>
            <ns1:r>
              <ns1:rPr lang="en-US" sz="1200" dirty="0">
                <ns1:solidFill>
                  <ns1:srgbClr val="63755A"/>
                </ns1:solidFill>
                <ns1:latin typeface="Nunito" pitchFamily="34" charset="0"/>
                <ns1:ea typeface="Nunito" pitchFamily="34" charset="-122"/>
                <ns1:cs typeface="Nunito" pitchFamily="34" charset="-120"/>
              </ns1:rPr>
              <ns1:t>Amounts in € (rounded). Beta is self-funded — 2026 is not part of the seed budget; investor-funded costs start in 2027. Of the €59,675 marketing in 2027: €17,750 in paid ads HR (campaign from mo. 5, first 3 months warm-up, then CAC €2.08), €775 ASO and €1,500 for the DACH interest test, ~7,750 new users; the rest covers the acquisition and social media staff, the website, and a fractional CMO (€15,600). Other channels (influencers, trust partners) from 2028.</ns1:t>
            </ns1:r>
            <ns1:endParaRPr lang="hr-HR" sz="1200" dirty="0">
              <ns1:solidFill>
                <ns1:srgbClr val="63755A"/>
              </ns1:solidFill>
              <ns1:latin typeface="Nunito" pitchFamily="34" charset="0"/>
              <ns1:ea typeface="Nunito" pitchFamily="34" charset="-122"/>
              <ns1:cs typeface="Nunito" pitchFamily="34" charset="-120"/>
            </ns1:endParaRPr>
          </ns1:p>
          <ns1:p>
            <ns1:pPr marL="0" indent="0">
              <ns1:buNone/>
            </ns1:pPr>
            <ns1:endParaRPr lang="hr-HR" sz="1200" dirty="0">
              <ns1:solidFill>
                <ns1:srgbClr val="63755A"/>
              </ns1:solidFill>
              <ns1:latin typeface="Nunito" pitchFamily="34" charset="0"/>
              <ns1:ea typeface="Nunito" pitchFamily="34" charset="-122"/>
              <ns1:cs typeface="Nunito" pitchFamily="34" charset="-120"/>
            </ns1:endParaRPr>
          </ns1:p>
          <ns1:p>
            <ns1:pPr marL="0" indent="0">
              <ns1:buNone/>
            </ns1:pPr>
            <ns1:r>
              <ns1:rPr lang="en-US" sz="1200" dirty="0" err="1">
                <ns1:solidFill>
                  <ns1:srgbClr val="63755A"/>
                </ns1:solidFill>
                <ns1:latin typeface="Nunito" pitchFamily="34" charset="0"/>
                <ns1:ea typeface="Nunito" pitchFamily="34" charset="-122"/>
                <ns1:cs typeface="Nunito" pitchFamily="34" charset="-120"/>
              </ns1:rPr>
              <ns1:t>Founder-funded beta with partner contributions. The final value of pre-round contributions is being reconciled.</ns1:t>
            </ns1:r>
            <ns1:endParaRPr lang="en-US" sz="1200" dirty="0"/>
          </ns1:p>
        </ns0:txBody>
      </ns0:sp>
      <ns0:pic>
        <ns0:nvPicPr>
          <ns0:cNvPr id="6" name="Image 0" descr="asset_b_t.png"/>
          <ns0:cNvPicPr>
            <ns1:picLocks noChangeAspect="1"/>
          </ns0:cNvPicPr>
          <ns0:nvPr/>
        </ns0:nvPicPr>
        <ns0:blipFill>
          <ns1:blip ns2:embed="rId3"/>
          <ns1:stretch>
            <ns1:fillRect/>
          </ns1:stretch>
        </ns0:blipFill>
        <ns0:spPr>
          <ns1:xfrm>
            <ns1:off x="11567160" y="6355080"/>
            <ns1:ext cx="347472" cy="347472"/>
          </ns1:xfrm>
          <ns1:prstGeom prst="rect">
            <ns1:avLst/>
          </ns1:prstGeom>
        </ns0:spPr>
      </ns0:pic>
      <ns0:graphicFrame>
        <ns0:nvGraphicFramePr>
          <ns0:cNvPr id="7" name="Table 0"/>
          <ns0:cNvGraphicFramePr>
            <ns1:graphicFrameLocks noGrp="1"/>
          </ns0:cNvGraphicFramePr>
          <ns0:nvPr>
            <ns0:extLst>
              <ns0:ext uri="{D42A27DB-BD31-4B8C-83A1-F6EECF244321}">
                <ns3:modId val="2317412758"/>
              </ns0:ext>
            </ns0:extLst>
          </ns0:nvPr>
        </ns0:nvGraphicFramePr>
        <ns0:xfrm>
          <ns1:off x="685800" y="1938130"/>
          <ns1:ext cx="10817352" cy="3072384"/>
        </ns0:xfrm>
        <ns1:graphic>
          <ns1:graphicData uri="http://schemas.openxmlformats.org/drawingml/2006/table">
            <ns1:tbl>
              <ns1:tblPr/>
              <ns1:tblGrid>
                <ns1:gridCol w="3685032">
                  <ns1:extLst>
                    <ns1:ext uri="{9D8B030D-6E8A-4147-A177-3AD203B41FA5}">
                      <ns4:colId val="20000"/>
                    </ns1:ext>
                  </ns1:extLst>
                </ns1:gridCol>
                <ns1:gridCol w="1188720">
                  <ns1:extLst>
                    <ns1:ext uri="{9D8B030D-6E8A-4147-A177-3AD203B41FA5}">
                      <ns4:colId val="20001"/>
                    </ns1:ext>
                  </ns1:extLst>
                </ns1:gridCol>
                <ns1:gridCol w="1188720">
                  <ns1:extLst>
                    <ns1:ext uri="{9D8B030D-6E8A-4147-A177-3AD203B41FA5}">
                      <ns4:colId val="20002"/>
                    </ns1:ext>
                  </ns1:extLst>
                </ns1:gridCol>
                <ns1:gridCol w="1188720">
                  <ns1:extLst>
                    <ns1:ext uri="{9D8B030D-6E8A-4147-A177-3AD203B41FA5}">
                      <ns4:colId val="20003"/>
                    </ns1:ext>
                  </ns1:extLst>
                </ns1:gridCol>
                <ns1:gridCol w="1188720">
                  <ns1:extLst>
                    <ns1:ext uri="{9D8B030D-6E8A-4147-A177-3AD203B41FA5}">
                      <ns4:colId val="20004"/>
                    </ns1:ext>
                  </ns1:extLst>
                </ns1:gridCol>
                <ns1:gridCol w="1188720">
                  <ns1:extLst>
                    <ns1:ext uri="{9D8B030D-6E8A-4147-A177-3AD203B41FA5}">
                      <ns4:colId val="20005"/>
                    </ns1:ext>
                  </ns1:extLst>
                </ns1:gridCol>
                <ns1:gridCol w="1188720">
                  <ns1:extLst>
                    <ns1:ext uri="{9D8B030D-6E8A-4147-A177-3AD203B41FA5}">
                      <ns4:colId val="20006"/>
                    </ns1:ext>
                  </ns1:extLst>
                </ns1:gridCol>
              </ns1:tblGrid>
              <ns1:tr h="384048">
                <ns1:tc>
                  <ns1:txBody>
                    <ns1:bodyPr/>
                    <ns1:lstStyle/>
                    <ns1:p>
                      <ns1:pPr marL="0" indent="0" algn="l">
                        <ns1:buNone/>
                      </ns1:pPr>
                      <ns1:r>
                        <ns1:rPr lang="en-US" sz="1100" b="1" dirty="0">
                          <ns1:solidFill>
                            <ns1:srgbClr val="FFFFFF"/>
                          </ns1:solidFill>
                          <ns1:latin typeface="Nunito" pitchFamily="34" charset="0"/>
                          <ns1:ea typeface="Nunito" pitchFamily="34" charset="-122"/>
                          <ns1:cs typeface="Nunito" pitchFamily="34" charset="-120"/>
                        </ns1:rPr>
                        <ns1:t>Cost (€)</ns1:t>
                      </ns1:r>
                      <ns1:endParaRPr lang="en-US" sz="110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8FAE8B"/>
                    </ns1:solidFill>
                  </ns1:tcPr>
                </ns1:tc>
                <ns1:tc>
                  <ns1:txBody>
                    <ns1:bodyPr/>
                    <ns1:lstStyle/>
                    <ns1:p>
                      <ns1:pPr marL="0" indent="0" algn="r">
                        <ns1:buNone/>
                      </ns1:pPr>
                      <ns1:r>
                        <ns1:rPr lang="en-US" sz="1100" b="1" dirty="0">
                          <ns1:solidFill>
                            <ns1:srgbClr val="FFFFFF"/>
                          </ns1:solidFill>
                          <ns1:latin typeface="Nunito" pitchFamily="34" charset="0"/>
                          <ns1:ea typeface="Nunito" pitchFamily="34" charset="-122"/>
                          <ns1:cs typeface="Nunito" pitchFamily="34" charset="-120"/>
                        </ns1:rPr>
                        <ns1:t>2026</ns1:t>
                      </ns1:r>
                      <ns1:endParaRPr lang="en-US" sz="110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8FAE8B"/>
                    </ns1:solidFill>
                  </ns1:tcPr>
                </ns1:tc>
                <ns1:tc>
                  <ns1:txBody>
                    <ns1:bodyPr/>
                    <ns1:lstStyle/>
                    <ns1:p>
                      <ns1:pPr marL="0" indent="0" algn="r">
                        <ns1:buNone/>
                      </ns1:pPr>
                      <ns1:r>
                        <ns1:rPr lang="en-US" sz="1100" b="1" dirty="0">
                          <ns1:solidFill>
                            <ns1:srgbClr val="FFFFFF"/>
                          </ns1:solidFill>
                          <ns1:latin typeface="Nunito" pitchFamily="34" charset="0"/>
                          <ns1:ea typeface="Nunito" pitchFamily="34" charset="-122"/>
                          <ns1:cs typeface="Nunito" pitchFamily="34" charset="-120"/>
                        </ns1:rPr>
                        <ns1:t>2027</ns1:t>
                      </ns1:r>
                      <ns1:endParaRPr lang="en-US" sz="110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8FAE8B"/>
                    </ns1:solidFill>
                  </ns1:tcPr>
                </ns1:tc>
                <ns1:tc>
                  <ns1:txBody>
                    <ns1:bodyPr/>
                    <ns1:lstStyle/>
                    <ns1:p>
                      <ns1:pPr marL="0" indent="0" algn="r">
                        <ns1:buNone/>
                      </ns1:pPr>
                      <ns1:r>
                        <ns1:rPr lang="en-US" sz="1100" b="1" dirty="0">
                          <ns1:solidFill>
                            <ns1:srgbClr val="FFFFFF"/>
                          </ns1:solidFill>
                          <ns1:latin typeface="Nunito" pitchFamily="34" charset="0"/>
                          <ns1:ea typeface="Nunito" pitchFamily="34" charset="-122"/>
                          <ns1:cs typeface="Nunito" pitchFamily="34" charset="-120"/>
                        </ns1:rPr>
                        <ns1:t>2028</ns1:t>
                      </ns1:r>
                      <ns1:endParaRPr lang="en-US" sz="110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8FAE8B"/>
                    </ns1:solidFill>
                  </ns1:tcPr>
                </ns1:tc>
                <ns1:tc>
                  <ns1:txBody>
                    <ns1:bodyPr/>
                    <ns1:lstStyle/>
                    <ns1:p>
                      <ns1:pPr marL="0" indent="0" algn="r">
                        <ns1:buNone/>
                      </ns1:pPr>
                      <ns1:r>
                        <ns1:rPr lang="en-US" sz="1100" b="1" dirty="0">
                          <ns1:solidFill>
                            <ns1:srgbClr val="FFFFFF"/>
                          </ns1:solidFill>
                          <ns1:latin typeface="Nunito" pitchFamily="34" charset="0"/>
                          <ns1:ea typeface="Nunito" pitchFamily="34" charset="-122"/>
                          <ns1:cs typeface="Nunito" pitchFamily="34" charset="-120"/>
                        </ns1:rPr>
                        <ns1:t>2029</ns1:t>
                      </ns1:r>
                      <ns1:endParaRPr lang="en-US" sz="110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8FAE8B"/>
                    </ns1:solidFill>
                  </ns1:tcPr>
                </ns1:tc>
                <ns1:tc>
                  <ns1:txBody>
                    <ns1:bodyPr/>
                    <ns1:lstStyle/>
                    <ns1:p>
                      <ns1:pPr marL="0" indent="0" algn="r">
                        <ns1:buNone/>
                      </ns1:pPr>
                      <ns1:r>
                        <ns1:rPr lang="en-US" sz="1100" b="1" dirty="0">
                          <ns1:solidFill>
                            <ns1:srgbClr val="FFFFFF"/>
                          </ns1:solidFill>
                          <ns1:latin typeface="Nunito" pitchFamily="34" charset="0"/>
                          <ns1:ea typeface="Nunito" pitchFamily="34" charset="-122"/>
                          <ns1:cs typeface="Nunito" pitchFamily="34" charset="-120"/>
                        </ns1:rPr>
                        <ns1:t>2030</ns1:t>
                      </ns1:r>
                      <ns1:endParaRPr lang="en-US" sz="110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8FAE8B"/>
                    </ns1:solidFill>
                  </ns1:tcPr>
                </ns1:tc>
                <ns1:tc>
                  <ns1:txBody>
                    <ns1:bodyPr/>
                    <ns1:lstStyle/>
                    <ns1:p>
                      <ns1:pPr marL="0" indent="0" algn="r">
                        <ns1:buNone/>
                      </ns1:pPr>
                      <ns1:r>
                        <ns1:rPr lang="en-US" sz="1100" b="1" dirty="0">
                          <ns1:solidFill>
                            <ns1:srgbClr val="FFFFFF"/>
                          </ns1:solidFill>
                          <ns1:latin typeface="Nunito" pitchFamily="34" charset="0"/>
                          <ns1:ea typeface="Nunito" pitchFamily="34" charset="-122"/>
                          <ns1:cs typeface="Nunito" pitchFamily="34" charset="-120"/>
                        </ns1:rPr>
                        <ns1:t>2031</ns1:t>
                      </ns1:r>
                      <ns1:endParaRPr lang="en-US" sz="110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8FAE8B"/>
                    </ns1:solidFill>
                  </ns1:tcPr>
                </ns1:tc>
                <ns1:extLst>
                  <ns1:ext uri="{0D108BD9-81ED-4DB2-BD59-A6C34878D82A}">
                    <ns4:rowId val="10000"/>
                  </ns1:ext>
                </ns1:extLst>
              </ns1:tr>
              <ns1:tr h="384048">
                <ns1:tc>
                  <ns1:txBody>
                    <ns1:bodyPr/>
                    <ns1:lstStyle/>
                    <ns1:p>
                      <ns1:pPr marL="0" indent="0" algn="l">
                        <ns1:buNone/>
                      </ns1:pPr>
                      <ns1:r>
                        <ns1:rPr lang="en-US" sz="1050" dirty="0">
                          <ns1:solidFill>
                            <ns1:srgbClr val="2F3D2B"/>
                          </ns1:solidFill>
                          <ns1:latin typeface="Nunito" pitchFamily="34" charset="0"/>
                          <ns1:ea typeface="Nunito" pitchFamily="34" charset="-122"/>
                          <ns1:cs typeface="Nunito" pitchFamily="34" charset="-120"/>
                        </ns1:rPr>
                        <ns1:t>Salaries — founders &amp; team</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95,448</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112,000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280,000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420,000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620,000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extLst>
                  <ns1:ext uri="{0D108BD9-81ED-4DB2-BD59-A6C34878D82A}">
                    <ns4:rowId val="10001"/>
                  </ns1:ext>
                </ns1:extLst>
              </ns1:tr>
              <ns1:tr h="384048">
                <ns1:tc>
                  <ns1:txBody>
                    <ns1:bodyPr/>
                    <ns1:lstStyle/>
                    <ns1:p>
                      <ns1:pPr marL="0" indent="0" algn="l">
                        <ns1:buNone/>
                      </ns1:pPr>
                      <ns1:r>
                        <ns1:rPr lang="en-US" sz="1050" dirty="0">
                          <ns1:solidFill>
                            <ns1:srgbClr val="2F3D2B"/>
                          </ns1:solidFill>
                          <ns1:latin typeface="Nunito" pitchFamily="34" charset="0"/>
                          <ns1:ea typeface="Nunito" pitchFamily="34" charset="-122"/>
                          <ns1:cs typeface="Nunito" pitchFamily="34" charset="-120"/>
                        </ns1:rPr>
                        <ns1:t>Development — developer (50%), team from 2029</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44,500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34,000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40,000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48,000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78,000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extLst>
                  <ns1:ext uri="{0D108BD9-81ED-4DB2-BD59-A6C34878D82A}">
                    <ns4:rowId val="10002"/>
                  </ns1:ext>
                </ns1:extLst>
              </ns1:tr>
              <ns1:tr h="384048">
                <ns1:tc>
                  <ns1:txBody>
                    <ns1:bodyPr/>
                    <ns1:lstStyle/>
                    <ns1:p>
                      <ns1:pPr marL="0" indent="0" algn="l">
                        <ns1:buNone/>
                      </ns1:pPr>
                      <ns1:r>
                        <ns1:rPr lang="en-US" sz="1050" dirty="0">
                          <ns1:solidFill>
                            <ns1:srgbClr val="2F3D2B"/>
                          </ns1:solidFill>
                          <ns1:latin typeface="Nunito" pitchFamily="34" charset="0"/>
                          <ns1:ea typeface="Nunito" pitchFamily="34" charset="-122"/>
                          <ns1:cs typeface="Nunito" pitchFamily="34" charset="-120"/>
                        </ns1:rPr>
                        <ns1:t>Marketing &amp; acquisition (by channel + CMO)</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59,675</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123,603</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295,718</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863,919</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1,876,113</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extLst>
                  <ns1:ext uri="{0D108BD9-81ED-4DB2-BD59-A6C34878D82A}">
                    <ns4:rowId val="10003"/>
                  </ns1:ext>
                </ns1:extLst>
              </ns1:tr>
              <ns1:tr h="384048">
                <ns1:tc>
                  <ns1:txBody>
                    <ns1:bodyPr/>
                    <ns1:lstStyle/>
                    <ns1:p>
                      <ns1:pPr marL="0" indent="0" algn="l">
                        <ns1:buNone/>
                      </ns1:pPr>
                      <ns1:r>
                        <ns1:rPr lang="en-US" sz="1050" dirty="0">
                          <ns1:solidFill>
                            <ns1:srgbClr val="2F3D2B"/>
                          </ns1:solidFill>
                          <ns1:latin typeface="Nunito" pitchFamily="34" charset="0"/>
                          <ns1:ea typeface="Nunito" pitchFamily="34" charset="-122"/>
                          <ns1:cs typeface="Nunito" pitchFamily="34" charset="-120"/>
                        </ns1:rPr>
                        <ns1:t>Infrastructure + AI (hosting &amp; compute)</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4,000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12,000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70,379</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170,865</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339,606</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extLst>
                  <ns1:ext uri="{0D108BD9-81ED-4DB2-BD59-A6C34878D82A}">
                    <ns4:rowId val="10004"/>
                  </ns1:ext>
                </ns1:extLst>
              </ns1:tr>
              <ns1:tr h="384048">
                <ns1:tc>
                  <ns1:txBody>
                    <ns1:bodyPr/>
                    <ns1:lstStyle/>
                    <ns1:p>
                      <ns1:pPr marL="0" indent="0" algn="l">
                        <ns1:buNone/>
                      </ns1:pPr>
                      <ns1:r>
                        <ns1:rPr lang="en-US" sz="1050" dirty="0">
                          <ns1:solidFill>
                            <ns1:srgbClr val="2F3D2B"/>
                          </ns1:solidFill>
                          <ns1:latin typeface="Nunito" pitchFamily="34" charset="0"/>
                          <ns1:ea typeface="Nunito" pitchFamily="34" charset="-122"/>
                          <ns1:cs typeface="Nunito" pitchFamily="34" charset="-120"/>
                        </ns1:rPr>
                        <ns1:t>General &amp; administrative (G&amp;A)</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9,000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10,000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47,059</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157,455</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405,412</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3EFE3"/>
                    </ns1:solidFill>
                  </ns1:tcPr>
                </ns1:tc>
                <ns1:extLst>
                  <ns1:ext uri="{0D108BD9-81ED-4DB2-BD59-A6C34878D82A}">
                    <ns4:rowId val="10005"/>
                  </ns1:ext>
                </ns1:extLst>
              </ns1:tr>
              <ns1:tr h="384048">
                <ns1:tc>
                  <ns1:txBody>
                    <ns1:bodyPr/>
                    <ns1:lstStyle/>
                    <ns1:p>
                      <ns1:pPr marL="0" indent="0" algn="l">
                        <ns1:buNone/>
                      </ns1:pPr>
                      <ns1:r>
                        <ns1:rPr lang="en-US" sz="1050" dirty="0">
                          <ns1:solidFill>
                            <ns1:srgbClr val="2F3D2B"/>
                          </ns1:solidFill>
                          <ns1:latin typeface="Nunito" pitchFamily="34" charset="0"/>
                          <ns1:ea typeface="Nunito" pitchFamily="34" charset="-122"/>
                          <ns1:cs typeface="Nunito" pitchFamily="34" charset="-120"/>
                        </ns1:rPr>
                        <ns1:t>Localization (DE)</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8,000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tc>
                  <ns1:txBody>
                    <ns1:bodyPr/>
                    <ns1:lstStyle/>
                    <ns1:p>
                      <ns1:pPr marL="0" indent="0" algn="r">
                        <ns1:buNone/>
                      </ns1:pPr>
                      <ns1:r>
                        <ns1:rPr lang="en-US" sz="1050"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FFFFFF"/>
                    </ns1:solidFill>
                  </ns1:tcPr>
                </ns1:tc>
                <ns1:extLst>
                  <ns1:ext uri="{0D108BD9-81ED-4DB2-BD59-A6C34878D82A}">
                    <ns4:rowId val="10006"/>
                  </ns1:ext>
                </ns1:extLst>
              </ns1:tr>
              <ns1:tr h="384048">
                <ns1:tc>
                  <ns1:txBody>
                    <ns1:bodyPr/>
                    <ns1:lstStyle/>
                    <ns1:p>
                      <ns1:pPr marL="0" indent="0" algn="l">
                        <ns1:buNone/>
                      </ns1:pPr>
                      <ns1:r>
                        <ns1:rPr lang="en-US" sz="1050" b="1" dirty="0">
                          <ns1:solidFill>
                            <ns1:srgbClr val="2F3D2B"/>
                          </ns1:solidFill>
                          <ns1:latin typeface="Nunito" pitchFamily="34" charset="0"/>
                          <ns1:ea typeface="Nunito" pitchFamily="34" charset="-122"/>
                          <ns1:cs typeface="Nunito" pitchFamily="34" charset="-120"/>
                        </ns1:rPr>
                        <ns1:t>TOTAL OPERATING COSTS</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EDF3E6"/>
                    </ns1:solidFill>
                  </ns1:tcPr>
                </ns1:tc>
                <ns1:tc>
                  <ns1:txBody>
                    <ns1:bodyPr/>
                    <ns1:lstStyle/>
                    <ns1:p>
                      <ns1:pPr marL="0" indent="0" algn="r">
                        <ns1:buNone/>
                      </ns1:pPr>
                      <ns1:r>
                        <ns1:rPr lang="en-US" sz="1050" b="1" dirty="0">
                          <ns1:solidFill>
                            <ns1:srgbClr val="2F3D2B"/>
                          </ns1:solidFill>
                          <ns1:latin typeface="Nunito" pitchFamily="34" charset="0"/>
                          <ns1:ea typeface="Nunito" pitchFamily="34" charset="-122"/>
                          <ns1:cs typeface="Nunito" pitchFamily="34" charset="-120"/>
                        </ns1:rPr>
                        <ns1:t>–</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EDF3E6"/>
                    </ns1:solidFill>
                  </ns1:tcPr>
                </ns1:tc>
                <ns1:tc>
                  <ns1:txBody>
                    <ns1:bodyPr/>
                    <ns1:lstStyle/>
                    <ns1:p>
                      <ns1:pPr marL="0" indent="0" algn="r">
                        <ns1:buNone/>
                      </ns1:pPr>
                      <ns1:r>
                        <ns1:rPr lang="en-US" sz="1050" b="1" dirty="0">
                          <ns1:solidFill>
                            <ns1:srgbClr val="2F3D2B"/>
                          </ns1:solidFill>
                          <ns1:latin typeface="Nunito" pitchFamily="34" charset="0"/>
                          <ns1:ea typeface="Nunito" pitchFamily="34" charset="-122"/>
                          <ns1:cs typeface="Nunito" pitchFamily="34" charset="-120"/>
                        </ns1:rPr>
                        <ns1:t>212,623</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EDF3E6"/>
                    </ns1:solidFill>
                  </ns1:tcPr>
                </ns1:tc>
                <ns1:tc>
                  <ns1:txBody>
                    <ns1:bodyPr/>
                    <ns1:lstStyle/>
                    <ns1:p>
                      <ns1:pPr marL="0" indent="0" algn="r">
                        <ns1:buNone/>
                      </ns1:pPr>
                      <ns1:r>
                        <ns1:rPr lang="en-US" sz="1050" b="1" dirty="0">
                          <ns1:solidFill>
                            <ns1:srgbClr val="2F3D2B"/>
                          </ns1:solidFill>
                          <ns1:latin typeface="Nunito" pitchFamily="34" charset="0"/>
                          <ns1:ea typeface="Nunito" pitchFamily="34" charset="-122"/>
                          <ns1:cs typeface="Nunito" pitchFamily="34" charset="-120"/>
                        </ns1:rPr>
                        <ns1:t>291,603</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EDF3E6"/>
                    </ns1:solidFill>
                  </ns1:tcPr>
                </ns1:tc>
                <ns1:tc>
                  <ns1:txBody>
                    <ns1:bodyPr/>
                    <ns1:lstStyle/>
                    <ns1:p>
                      <ns1:pPr marL="0" indent="0" algn="r">
                        <ns1:buNone/>
                      </ns1:pPr>
                      <ns1:r>
                        <ns1:rPr lang="en-US" sz="1050" b="1" dirty="0">
                          <ns1:solidFill>
                            <ns1:srgbClr val="2F3D2B"/>
                          </ns1:solidFill>
                          <ns1:latin typeface="Nunito" pitchFamily="34" charset="0"/>
                          <ns1:ea typeface="Nunito" pitchFamily="34" charset="-122"/>
                          <ns1:cs typeface="Nunito" pitchFamily="34" charset="-120"/>
                        </ns1:rPr>
                        <ns1:t>741,156</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EDF3E6"/>
                    </ns1:solidFill>
                  </ns1:tcPr>
                </ns1:tc>
                <ns1:tc>
                  <ns1:txBody>
                    <ns1:bodyPr/>
                    <ns1:lstStyle/>
                    <ns1:p>
                      <ns1:pPr marL="0" indent="0" algn="r">
                        <ns1:buNone/>
                      </ns1:pPr>
                      <ns1:r>
                        <ns1:rPr lang="en-US" sz="1050" b="1" dirty="0">
                          <ns1:solidFill>
                            <ns1:srgbClr val="2F3D2B"/>
                          </ns1:solidFill>
                          <ns1:latin typeface="Nunito" pitchFamily="34" charset="0"/>
                          <ns1:ea typeface="Nunito" pitchFamily="34" charset="-122"/>
                          <ns1:cs typeface="Nunito" pitchFamily="34" charset="-120"/>
                        </ns1:rPr>
                        <ns1:t>1,660,240</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EDF3E6"/>
                    </ns1:solidFill>
                  </ns1:tcPr>
                </ns1:tc>
                <ns1:tc>
                  <ns1:txBody>
                    <ns1:bodyPr/>
                    <ns1:lstStyle/>
                    <ns1:p>
                      <ns1:pPr marL="0" indent="0" algn="r">
                        <ns1:buNone/>
                      </ns1:pPr>
                      <ns1:r>
                        <ns1:rPr lang="en-US" sz="1050" b="1" dirty="0">
                          <ns1:solidFill>
                            <ns1:srgbClr val="2F3D2B"/>
                          </ns1:solidFill>
                          <ns1:latin typeface="Nunito" pitchFamily="34" charset="0"/>
                          <ns1:ea typeface="Nunito" pitchFamily="34" charset="-122"/>
                          <ns1:cs typeface="Nunito" pitchFamily="34" charset="-120"/>
                        </ns1:rPr>
                        <ns1:t>3,319,131</ns1:t>
                      </ns1:r>
                      <ns1:endParaRPr lang="en-US" sz="1050" dirty="0">
                        <ns1:latin typeface="Nunito" charset="0"/>
                        <ns1:ea typeface="Nunito" charset="0"/>
                        <ns1:cs typeface="Nunito" charset="0"/>
                      </ns1:endParaRPr>
                    </ns1:p>
                  </ns1:txBody>
                  <ns1:tcPr marL="54864" marR="54864" marT="54864" marB="54864" anchor="ctr">
                    <ns1:lnL w="6350" cap="flat" cmpd="sng" algn="ctr">
                      <ns1:solidFill>
                        <ns1:srgbClr val="E0DACB"/>
                      </ns1:solidFill>
                      <ns1:prstDash val="solid"/>
                      <ns1:round/>
                      <ns1:headEnd type="none" w="med" len="med"/>
                      <ns1:tailEnd type="none" w="med" len="med"/>
                    </ns1:lnL>
                    <ns1:lnR w="6350" cap="flat" cmpd="sng" algn="ctr">
                      <ns1:solidFill>
                        <ns1:srgbClr val="E0DACB"/>
                      </ns1:solidFill>
                      <ns1:prstDash val="solid"/>
                      <ns1:round/>
                      <ns1:headEnd type="none" w="med" len="med"/>
                      <ns1:tailEnd type="none" w="med" len="med"/>
                    </ns1:lnR>
                    <ns1:lnT w="6350" cap="flat" cmpd="sng" algn="ctr">
                      <ns1:solidFill>
                        <ns1:srgbClr val="E0DACB"/>
                      </ns1:solidFill>
                      <ns1:prstDash val="solid"/>
                      <ns1:round/>
                      <ns1:headEnd type="none" w="med" len="med"/>
                      <ns1:tailEnd type="none" w="med" len="med"/>
                    </ns1:lnT>
                    <ns1:lnB w="6350" cap="flat" cmpd="sng" algn="ctr">
                      <ns1:solidFill>
                        <ns1:srgbClr val="E0DACB"/>
                      </ns1:solidFill>
                      <ns1:prstDash val="solid"/>
                      <ns1:round/>
                      <ns1:headEnd type="none" w="med" len="med"/>
                      <ns1:tailEnd type="none" w="med" len="med"/>
                    </ns1:lnB>
                    <ns1:solidFill>
                      <ns1:srgbClr val="EDF3E6"/>
                    </ns1:solidFill>
                  </ns1:tcPr>
                </ns1:tc>
                <ns1:extLst>
                  <ns1:ext uri="{0D108BD9-81ED-4DB2-BD59-A6C34878D82A}">
                    <ns4:rowId val="10009"/>
                  </ns1:ext>
                </ns1:extLst>
              </ns1:tr>
            </ns1:tbl>
          </ns1:graphicData>
        </ns1:graphic>
      </ns0:graphicFrame>
    </ns0:spTree>
  </ns0:cSld>
  <ns0:clrMapOvr>
    <ns1:masterClrMapping/>
  </ns0:clrMapOvr>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spTree>
      <ns0:nvGrpSpPr>
        <ns0:cNvPr id="1" name=""/>
        <ns0:cNvGrpSpPr/>
        <ns0:nvPr/>
      </ns0:nvGrpSpPr>
      <ns0:grpSpPr>
        <ns1:xfrm>
          <ns1:off x="0" y="0"/>
          <ns1:ext cx="0" cy="0"/>
          <ns1:chOff x="0" y="0"/>
          <ns1:chExt cx="0" cy="0"/>
        </ns1:xfrm>
      </ns0:grpSpPr>
      <ns0:sp>
        <ns0:nvSpPr>
          <ns0:cNvPr id="23" name="Shape 2">
            <ns1:extLst>
              <ns1:ext uri="{FF2B5EF4-FFF2-40B4-BE49-F238E27FC236}">
                <ns2:creationId id="{A6A6804E-CDBA-D2C9-3CF0-BB59F826D89F}"/>
              </ns1:ext>
            </ns1:extLst>
          </ns0:cNvPr>
          <ns0:cNvSpPr/>
          <ns0:nvPr/>
        </ns0:nvSpPr>
        <ns0:spPr>
          <ns1:xfrm>
            <ns1:off x="4404360" y="1783080"/>
            <ns1:ext cx="3380232" cy="2880360"/>
          </ns1:xfrm>
          <ns1:prstGeom prst="roundRect">
            <ns1:avLst>
              <ns1:gd name="adj" fmla="val 4242"/>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2" name="Text 0"/>
          <ns0:cNvSpPr/>
          <ns0:nvPr/>
        </ns0:nvSpPr>
        <ns0:spPr>
          <ns1:xfrm>
            <ns1:off x="822960" y="431361"/>
            <ns1:ext cx="5486400" cy="274320"/>
          </ns1:xfrm>
          <ns1:prstGeom prst="rect">
            <ns1:avLst/>
          </ns1:prstGeom>
          <ns1:noFill/>
          <ns1:ln/>
        </ns0:spPr>
        <ns0:txBody>
          <ns1:bodyPr wrap="square" rtlCol="0" anchor="ctr"/>
          <ns1:lstStyle/>
          <ns1:p>
            <ns1:pPr marL="0" indent="0" algn="l">
              <ns1:buNone/>
            </ns1:pPr>
            <ns1:r>
              <ns1:rPr lang="en-US" sz="1200" b="1" kern="0" spc="300" dirty="0">
                <ns1:solidFill>
                  <ns1:srgbClr val="C68468"/>
                </ns1:solidFill>
                <ns1:latin typeface="Nunito" pitchFamily="34" charset="0"/>
                <ns1:ea typeface="Nunito" pitchFamily="34" charset="-122"/>
                <ns1:cs typeface="Nunito" pitchFamily="34" charset="-120"/>
              </ns1:rPr>
              <ns1:t>TEAM</ns1:t>
            </ns1:r>
            <ns1:endParaRPr lang="en-US" sz="1200" dirty="0"/>
          </ns1:p>
        </ns0:txBody>
      </ns0:sp>
      <ns0:sp>
        <ns0:nvSpPr>
          <ns0:cNvPr id="3" name="Text 1"/>
          <ns0:cNvSpPr/>
          <ns0:nvPr/>
        </ns0:nvSpPr>
        <ns0:spPr>
          <ns1:xfrm>
            <ns1:off x="753387" y="860730"/>
            <ns1:ext cx="10607040" cy="731520"/>
          </ns1:xfrm>
          <ns1:prstGeom prst="rect">
            <ns1:avLst/>
          </ns1:prstGeom>
          <ns1:noFill/>
          <ns1:ln/>
        </ns0:spPr>
        <ns0:txBody>
          <ns1:bodyPr wrap="square" rtlCol="0" anchor="ctr"/>
          <ns1:lstStyle/>
          <ns1:p>
            <ns1:pPr marL="0" indent="0">
              <ns1:buNone/>
            </ns1:pPr>
            <ns1:r>
              <ns1:rPr lang="en-US" sz="2900" b="1" dirty="0">
                <ns1:solidFill>
                  <ns1:srgbClr val="2F3D2B"/>
                </ns1:solidFill>
                <ns1:latin typeface="Nunito" pitchFamily="34" charset="0"/>
                <ns1:ea typeface="Nunito" pitchFamily="34" charset="-122"/>
                <ns1:cs typeface="Nunito" pitchFamily="34" charset="-120"/>
              </ns1:rPr>
              <ns1:t>One mum who knows business. One who knows children &amp; families.</ns1:t>
            </ns1:r>
            <ns1:r>
              <ns1:rPr lang="hr-HR" sz="2900" b="1" dirty="0">
                <ns1:solidFill>
                  <ns1:srgbClr val="2F3D2B"/>
                </ns1:solidFill>
                <ns1:latin typeface="Nunito" pitchFamily="34" charset="0"/>
                <ns1:ea typeface="Nunito" pitchFamily="34" charset="-122"/>
                <ns1:cs typeface="Nunito" pitchFamily="34" charset="-120"/>
              </ns1:rPr>
              <ns1:t> C</ns1:t>
            </ns1:r>
            <ns1:r>
              <ns1:rPr lang="en-US" sz="2900" b="1" dirty="0" err="1">
                <ns1:solidFill>
                  <ns1:srgbClr val="2F3D2B"/>
                </ns1:solidFill>
                <ns1:latin typeface="Nunito" pitchFamily="34" charset="0"/>
                <ns1:ea typeface="Nunito" pitchFamily="34" charset="-122"/>
                <ns1:cs typeface="Nunito" pitchFamily="34" charset="-120"/>
              </ns1:rPr>
              <ns1:t>ombined</ns1:t>
            </ns1:r>
            <ns1:r>
              <ns1:rPr lang="en-US" sz="2900" b="1" dirty="0">
                <ns1:solidFill>
                  <ns1:srgbClr val="2F3D2B"/>
                </ns1:solidFill>
                <ns1:latin typeface="Nunito" pitchFamily="34" charset="0"/>
                <ns1:ea typeface="Nunito" pitchFamily="34" charset="-122"/>
                <ns1:cs typeface="Nunito" pitchFamily="34" charset="-120"/>
              </ns1:rPr>
              <ns1:t> into one product</ns1:t>
            </ns1:r>
            <ns1:endParaRPr lang="en-US" sz="2900" dirty="0"/>
          </ns1:p>
        </ns0:txBody>
      </ns0:sp>
      <ns0:sp>
        <ns0:nvSpPr>
          <ns0:cNvPr id="4" name="Shape 2"/>
          <ns0:cNvSpPr/>
          <ns0:nvPr/>
        </ns0:nvSpPr>
        <ns0:spPr>
          <ns1:xfrm>
            <ns1:off x="822960" y="1783080"/>
            <ns1:ext cx="3380232" cy="2880360"/>
          </ns1:xfrm>
          <ns1:prstGeom prst="roundRect">
            <ns1:avLst>
              <ns1:gd name="adj" fmla="val 4242"/>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5" name="Shape 3"/>
          <ns0:cNvSpPr/>
          <ns0:nvPr/>
        </ns0:nvSpPr>
        <ns0:spPr>
          <ns1:xfrm>
            <ns1:off x="2170176" y="1911096"/>
            <ns1:ext cx="685800" cy="685800"/>
          </ns1:xfrm>
          <ns1:prstGeom prst="ellipse">
            <ns1:avLst/>
          </ns1:prstGeom>
          <ns1:solidFill>
            <ns1:srgbClr val="9ABEA3"/>
          </ns1:solidFill>
          <ns1:ln/>
        </ns0:spPr>
        <ns0:txBody>
          <ns1:bodyPr/>
          <ns1:lstStyle/>
          <ns1:p>
            <ns1:endParaRPr lang="hr-HR"/>
          </ns1:p>
        </ns0:txBody>
      </ns0:sp>
      <ns0:sp>
        <ns0:nvSpPr>
          <ns0:cNvPr id="6" name="Text 4"/>
          <ns0:cNvSpPr/>
          <ns0:nvPr/>
        </ns0:nvSpPr>
        <ns0:spPr>
          <ns1:xfrm>
            <ns1:off x="1941576" y="1911096"/>
            <ns1:ext cx="1143000" cy="685800"/>
          </ns1:xfrm>
          <ns1:prstGeom prst="rect">
            <ns1:avLst/>
          </ns1:prstGeom>
          <ns1:noFill/>
          <ns1:ln/>
        </ns0:spPr>
        <ns0:txBody>
          <ns1:bodyPr wrap="none" rtlCol="0" anchor="ctr"/>
          <ns1:lstStyle/>
          <ns1:p>
            <ns1:pPr marL="0" indent="0" algn="ctr">
              <ns1:buNone/>
            </ns1:pPr>
            <ns1:r>
              <ns1:rPr lang="en-US" sz="2000" b="1" dirty="0">
                <ns1:solidFill>
                  <ns1:srgbClr val="2F3D2B"/>
                </ns1:solidFill>
                <ns1:latin typeface="Nunito" pitchFamily="34" charset="0"/>
                <ns1:ea typeface="Nunito" pitchFamily="34" charset="-122"/>
                <ns1:cs typeface="Nunito" pitchFamily="34" charset="-120"/>
              </ns1:rPr>
              <ns1:t>SŠ</ns1:t>
            </ns1:r>
            <ns1:r>
              <ns1:rPr lang="hr-HR" sz="2000" b="1" dirty="0">
                <ns1:solidFill>
                  <ns1:srgbClr val="2F3D2B"/>
                </ns1:solidFill>
                <ns1:latin typeface="Nunito" pitchFamily="34" charset="0"/>
                <ns1:ea typeface="Nunito" pitchFamily="34" charset="-122"/>
                <ns1:cs typeface="Nunito" pitchFamily="34" charset="-120"/>
              </ns1:rPr>
              <ns1:t>R</ns1:t>
            </ns1:r>
            <ns1:endParaRPr lang="en-US" sz="2400" dirty="0"/>
          </ns1:p>
        </ns0:txBody>
      </ns0:sp>
      <ns0:sp>
        <ns0:nvSpPr>
          <ns0:cNvPr id="7" name="Text 5"/>
          <ns0:cNvSpPr/>
          <ns0:nvPr/>
        </ns0:nvSpPr>
        <ns0:spPr>
          <ns1:xfrm>
            <ns1:off x="941832" y="2651760"/>
            <ns1:ext cx="3142488" cy="320040"/>
          </ns1:xfrm>
          <ns1:prstGeom prst="rect">
            <ns1:avLst/>
          </ns1:prstGeom>
          <ns1:noFill/>
          <ns1:ln/>
        </ns0:spPr>
        <ns0:txBody>
          <ns1:bodyPr wrap="square" rtlCol="0" anchor="ctr"/>
          <ns1:lstStyle/>
          <ns1:p>
            <ns1:pPr marL="0" indent="0" algn="ctr">
              <ns1:buNone/>
            </ns1:pPr>
            <ns1:r>
              <ns1:rPr lang="en-US" sz="1500" b="1" dirty="0">
                <ns1:solidFill>
                  <ns1:srgbClr val="2F3D2B"/>
                </ns1:solidFill>
                <ns1:latin typeface="Nunito" pitchFamily="34" charset="0"/>
                <ns1:ea typeface="Nunito" pitchFamily="34" charset="-122"/>
                <ns1:cs typeface="Nunito" pitchFamily="34" charset="-120"/>
              </ns1:rPr>
              <ns1:t>Sven Špehar Rajević</ns1:t>
            </ns1:r>
            <ns1:endParaRPr lang="hr-HR" sz="1500" b="1" dirty="0">
              <ns1:solidFill>
                <ns1:srgbClr val="2F3D2B"/>
              </ns1:solidFill>
              <ns1:latin typeface="Nunito" pitchFamily="34" charset="0"/>
              <ns1:ea typeface="Nunito" pitchFamily="34" charset="-122"/>
              <ns1:cs typeface="Nunito" pitchFamily="34" charset="-120"/>
            </ns1:endParaRPr>
          </ns1:p>
        </ns0:txBody>
      </ns0:sp>
      <ns0:sp>
        <ns0:nvSpPr>
          <ns0:cNvPr id="8" name="Text 6"/>
          <ns0:cNvSpPr/>
          <ns0:nvPr/>
        </ns0:nvSpPr>
        <ns0:spPr>
          <ns1:xfrm>
            <ns1:off x="941832" y="2953512"/>
            <ns1:ext cx="3142488" cy="274320"/>
          </ns1:xfrm>
          <ns1:prstGeom prst="rect">
            <ns1:avLst/>
          </ns1:prstGeom>
          <ns1:noFill/>
          <ns1:ln/>
        </ns0:spPr>
        <ns0:txBody>
          <ns1:bodyPr wrap="square" rtlCol="0" anchor="ctr"/>
          <ns1:lstStyle/>
          <ns1:p>
            <ns1:pPr marL="0" indent="0" algn="ctr">
              <ns1:lnSpc>
                <ns1:spcPct val="100000"/>
              </ns1:lnSpc>
              <ns1:buNone/>
            </ns1:pPr>
            <ns1:r>
              <ns1:rPr lang="en-US" sz="1050" b="1" dirty="0">
                <ns1:solidFill>
                  <ns1:srgbClr val="C68468"/>
                </ns1:solidFill>
                <ns1:latin typeface="Nunito" pitchFamily="34" charset="0"/>
                <ns1:ea typeface="Nunito" pitchFamily="34" charset="-122"/>
                <ns1:cs typeface="Nunito" pitchFamily="34" charset="-120"/>
              </ns1:rPr>
              <ns1:t>CEO · </ns1:t>
            </ns1:r>
            <ns1:r>
              <ns1:rPr lang="hr-HR" sz="1050" b="1" dirty="0">
                <ns1:solidFill>
                  <ns1:srgbClr val="C68468"/>
                </ns1:solidFill>
                <ns1:latin typeface="Nunito" pitchFamily="34" charset="0"/>
                <ns1:ea typeface="Nunito" pitchFamily="34" charset="-122"/>
                <ns1:cs typeface="Nunito" pitchFamily="34" charset="-120"/>
              </ns1:rPr>
              <ns1:t>C</ns1:t>
            </ns1:r>
            <ns1:r>
              <ns1:rPr lang="en-US" sz="1050" b="1" dirty="0">
                <ns1:solidFill>
                  <ns1:srgbClr val="C68468"/>
                </ns1:solidFill>
                <ns1:latin typeface="Nunito" pitchFamily="34" charset="0"/>
                <ns1:ea typeface="Nunito" pitchFamily="34" charset="-122"/>
                <ns1:cs typeface="Nunito" pitchFamily="34" charset="-120"/>
              </ns1:rPr>
              <ns1:t>o-founder</ns1:t>
            </ns1:r>
            <ns1:endParaRPr lang="en-US" sz="1050" dirty="0"/>
          </ns1:p>
        </ns0:txBody>
      </ns0:sp>
      <ns0:sp>
        <ns0:nvSpPr>
          <ns0:cNvPr id="9" name="Text 7"/>
          <ns0:cNvSpPr/>
          <ns0:nvPr/>
        </ns0:nvSpPr>
        <ns0:spPr>
          <ns1:xfrm>
            <ns1:off x="941832" y="3246120"/>
            <ns1:ext cx="3142488" cy="1325880"/>
          </ns1:xfrm>
          <ns1:prstGeom prst="rect">
            <ns1:avLst/>
          </ns1:prstGeom>
          <ns1:noFill/>
          <ns1:ln/>
        </ns0:spPr>
        <ns0:txBody>
          <ns1:bodyPr wrap="square" rtlCol="0" anchor="t"/>
          <ns1:lstStyle/>
          <ns1:p>
            <ns1:pPr marL="0" indent="0" algn="ctr">
              <ns1:lnSpc>
                <ns1:spcPct val="110000"/>
              </ns1:lnSpc>
              <ns1:buNone/>
            </ns1:pPr>
            <ns1:r>
              <ns1:rPr lang="hr-HR" sz="900" dirty="0">
                <ns1:solidFill>
                  <ns1:srgbClr val="63755A"/>
                </ns1:solidFill>
                <ns1:latin typeface="Nunito" pitchFamily="34" charset="0"/>
                <ns1:ea typeface="Nunito" pitchFamily="34" charset="-122"/>
                <ns1:cs typeface="Nunito" pitchFamily="34" charset="-120"/>
              </ns1:rPr>
              <ns1:t>Economist </ns1:t>
            </ns1:r>
            <ns1:r>
              <ns1:rPr lang="hr-HR" sz="900" dirty="0" err="1">
                <ns1:solidFill>
                  <ns1:srgbClr val="63755A"/>
                </ns1:solidFill>
                <ns1:latin typeface="Nunito" pitchFamily="34" charset="0"/>
                <ns1:ea typeface="Nunito" pitchFamily="34" charset="-122"/>
                <ns1:cs typeface="Nunito" pitchFamily="34" charset="-120"/>
              </ns1:rPr>
              <ns1:t>with</ns1:t>
            </ns1:r>
            <ns1:r>
              <ns1:rPr lang="hr-HR" sz="900" dirty="0">
                <ns1:solidFill>
                  <ns1:srgbClr val="63755A"/>
                </ns1:solidFill>
                <ns1:latin typeface="Nunito" pitchFamily="34" charset="0"/>
                <ns1:ea typeface="Nunito" pitchFamily="34" charset="-122"/>
                <ns1:cs typeface="Nunito" pitchFamily="34" charset="-120"/>
              </ns1:rPr>
              <ns1:t> </ns1:t>
            </ns1:r>
            <ns1:r>
              <ns1:rPr lang="en-US" sz="900" dirty="0">
                <ns1:solidFill>
                  <ns1:srgbClr val="63755A"/>
                </ns1:solidFill>
                <ns1:latin typeface="Nunito" pitchFamily="34" charset="0"/>
                <ns1:ea typeface="Nunito" pitchFamily="34" charset="-122"/>
                <ns1:cs typeface="Nunito" pitchFamily="34" charset="-120"/>
              </ns1:rPr>
              <ns1:t>20+ years of experience in business development, marketing, and project management; the last 8 years in IT, mostly with SaaS products. For the past year, has been piloting Harmonia emotional-resilience workshops with 100+ children. Mother of one.</ns1:t>
            </ns1:r>
            <ns1:endParaRPr lang="en-US" sz="900" dirty="0"/>
          </ns1:p>
        </ns0:txBody>
      </ns0:sp>
      <ns0:sp>
        <ns0:nvSpPr>
          <ns0:cNvPr id="11" name="Shape 9"/>
          <ns0:cNvSpPr/>
          <ns0:nvPr/>
        </ns0:nvSpPr>
        <ns0:spPr>
          <ns1:xfrm>
            <ns1:off x="5751576" y="1911096"/>
            <ns1:ext cx="685800" cy="685800"/>
          </ns1:xfrm>
          <ns1:prstGeom prst="ellipse">
            <ns1:avLst/>
          </ns1:prstGeom>
          <ns1:solidFill>
            <ns1:srgbClr val="E2B7A4"/>
          </ns1:solidFill>
          <ns1:ln/>
        </ns0:spPr>
        <ns0:txBody>
          <ns1:bodyPr/>
          <ns1:lstStyle/>
          <ns1:p>
            <ns1:endParaRPr lang="hr-HR"/>
          </ns1:p>
        </ns0:txBody>
      </ns0:sp>
      <ns0:sp>
        <ns0:nvSpPr>
          <ns0:cNvPr id="12" name="Text 10"/>
          <ns0:cNvSpPr/>
          <ns0:nvPr/>
        </ns0:nvSpPr>
        <ns0:spPr>
          <ns1:xfrm>
            <ns1:off x="5522976" y="1911096"/>
            <ns1:ext cx="1143000" cy="685800"/>
          </ns1:xfrm>
          <ns1:prstGeom prst="rect">
            <ns1:avLst/>
          </ns1:prstGeom>
          <ns1:noFill/>
          <ns1:ln/>
        </ns0:spPr>
        <ns0:txBody>
          <ns1:bodyPr wrap="none" rtlCol="0" anchor="ctr"/>
          <ns1:lstStyle/>
          <ns1:p>
            <ns1:pPr marL="0" indent="0" algn="ctr">
              <ns1:buNone/>
            </ns1:pPr>
            <ns1:r>
              <ns1:rPr lang="en-US" sz="2000" b="1" dirty="0">
                <ns1:solidFill>
                  <ns1:srgbClr val="2F3D2B"/>
                </ns1:solidFill>
                <ns1:latin typeface="Nunito" pitchFamily="34" charset="0"/>
                <ns1:ea typeface="Nunito" pitchFamily="34" charset="-122"/>
                <ns1:cs typeface="Nunito" pitchFamily="34" charset="-120"/>
              </ns1:rPr>
              <ns1:t>TS</ns1:t>
            </ns1:r>
            <ns1:endParaRPr lang="en-US" sz="2400" dirty="0"/>
          </ns1:p>
        </ns0:txBody>
      </ns0:sp>
      <ns0:sp>
        <ns0:nvSpPr>
          <ns0:cNvPr id="13" name="Text 11"/>
          <ns0:cNvSpPr/>
          <ns0:nvPr/>
        </ns0:nvSpPr>
        <ns0:spPr>
          <ns1:xfrm>
            <ns1:off x="4523232" y="2651760"/>
            <ns1:ext cx="3142488" cy="320040"/>
          </ns1:xfrm>
          <ns1:prstGeom prst="rect">
            <ns1:avLst/>
          </ns1:prstGeom>
          <ns1:noFill/>
          <ns1:ln/>
        </ns0:spPr>
        <ns0:txBody>
          <ns1:bodyPr wrap="square" rtlCol="0" anchor="ctr"/>
          <ns1:lstStyle/>
          <ns1:p>
            <ns1:pPr marL="0" indent="0" algn="ctr">
              <ns1:buNone/>
            </ns1:pPr>
            <ns1:r>
              <ns1:rPr lang="en-US" sz="1500" b="1" dirty="0">
                <ns1:solidFill>
                  <ns1:srgbClr val="2F3D2B"/>
                </ns1:solidFill>
                <ns1:latin typeface="Nunito" pitchFamily="34" charset="0"/>
                <ns1:ea typeface="Nunito" pitchFamily="34" charset="-122"/>
                <ns1:cs typeface="Nunito" pitchFamily="34" charset="-120"/>
              </ns1:rPr>
              <ns1:t>Tihana Starčević</ns1:t>
            </ns1:r>
            <ns1:endParaRPr lang="en-US" sz="1500" dirty="0"/>
          </ns1:p>
        </ns0:txBody>
      </ns0:sp>
      <ns0:sp>
        <ns0:nvSpPr>
          <ns0:cNvPr id="14" name="Text 12"/>
          <ns0:cNvSpPr/>
          <ns0:nvPr/>
        </ns0:nvSpPr>
        <ns0:spPr>
          <ns1:xfrm>
            <ns1:off x="4523232" y="2953512"/>
            <ns1:ext cx="3142488" cy="274320"/>
          </ns1:xfrm>
          <ns1:prstGeom prst="rect">
            <ns1:avLst/>
          </ns1:prstGeom>
          <ns1:noFill/>
          <ns1:ln/>
        </ns0:spPr>
        <ns0:txBody>
          <ns1:bodyPr wrap="square" rtlCol="0" anchor="ctr"/>
          <ns1:lstStyle/>
          <ns1:p>
            <ns1:pPr algn="ctr"/>
            <ns1:r>
              <ns1:rPr lang="hr-HR" sz="1050" b="1" dirty="0" err="1">
                <ns1:solidFill>
                  <ns1:srgbClr val="C68468"/>
                </ns1:solidFill>
                <ns1:latin typeface="Nunito" pitchFamily="34" charset="0"/>
                <ns1:ea typeface="Nunito" pitchFamily="34" charset="-122"/>
                <ns1:cs typeface="Nunito" pitchFamily="34" charset="-120"/>
              </ns1:rPr>
              <ns1:t>Chief</ns1:t>
            </ns1:r>
            <ns1:r>
              <ns1:rPr lang="hr-HR" sz="1050" b="1" dirty="0">
                <ns1:solidFill>
                  <ns1:srgbClr val="C68468"/>
                </ns1:solidFill>
                <ns1:latin typeface="Nunito" pitchFamily="34" charset="0"/>
                <ns1:ea typeface="Nunito" pitchFamily="34" charset="-122"/>
                <ns1:cs typeface="Nunito" pitchFamily="34" charset="-120"/>
              </ns1:rPr>
              <ns1:t> </ns1:t>
            </ns1:r>
            <ns1:r>
              <ns1:rPr lang="hr-HR" sz="1050" b="1" dirty="0" err="1">
                <ns1:solidFill>
                  <ns1:srgbClr val="C68468"/>
                </ns1:solidFill>
                <ns1:latin typeface="Nunito" pitchFamily="34" charset="0"/>
                <ns1:ea typeface="Nunito" pitchFamily="34" charset="-122"/>
                <ns1:cs typeface="Nunito" pitchFamily="34" charset="-120"/>
              </ns1:rPr>
              <ns1:t>Clinical</ns1:t>
            </ns1:r>
            <ns1:r>
              <ns1:rPr lang="hr-HR" sz="1050" b="1" dirty="0">
                <ns1:solidFill>
                  <ns1:srgbClr val="C68468"/>
                </ns1:solidFill>
                <ns1:latin typeface="Nunito" pitchFamily="34" charset="0"/>
                <ns1:ea typeface="Nunito" pitchFamily="34" charset="-122"/>
                <ns1:cs typeface="Nunito" pitchFamily="34" charset="-120"/>
              </ns1:rPr>
              <ns1:t> </ns1:t>
            </ns1:r>
            <ns1:r>
              <ns1:rPr lang="hr-HR" sz="1050" b="1" dirty="0" err="1">
                <ns1:solidFill>
                  <ns1:srgbClr val="C68468"/>
                </ns1:solidFill>
                <ns1:latin typeface="Nunito" pitchFamily="34" charset="0"/>
                <ns1:ea typeface="Nunito" pitchFamily="34" charset="-122"/>
                <ns1:cs typeface="Nunito" pitchFamily="34" charset="-120"/>
              </ns1:rPr>
              <ns1:t>Officer</ns1:t>
            </ns1:r>
            <ns1:r>
              <ns1:rPr lang="hr-HR" sz="1050" b="1" dirty="0">
                <ns1:solidFill>
                  <ns1:srgbClr val="C68468"/>
                </ns1:solidFill>
                <ns1:latin typeface="Nunito" pitchFamily="34" charset="0"/>
                <ns1:ea typeface="Nunito" pitchFamily="34" charset="-122"/>
                <ns1:cs typeface="Nunito" pitchFamily="34" charset="-120"/>
              </ns1:rPr>
              <ns1:t> </ns1:t>
            </ns1:r>
            <ns1:r>
              <ns1:rPr lang="en-US" sz="1050" b="1" dirty="0">
                <ns1:solidFill>
                  <ns1:srgbClr val="C68468"/>
                </ns1:solidFill>
                <ns1:latin typeface="Nunito" pitchFamily="34" charset="0"/>
                <ns1:ea typeface="Nunito" pitchFamily="34" charset="-122"/>
                <ns1:cs typeface="Nunito" pitchFamily="34" charset="-120"/>
              </ns1:rPr>
              <ns1:t>·</ns1:t>
            </ns1:r>
            <ns1:r>
              <ns1:rPr lang="hr-HR" sz="1050" b="1" dirty="0">
                <ns1:solidFill>
                  <ns1:srgbClr val="C68468"/>
                </ns1:solidFill>
                <ns1:latin typeface="Nunito" pitchFamily="34" charset="0"/>
                <ns1:ea typeface="Nunito" pitchFamily="34" charset="-122"/>
                <ns1:cs typeface="Nunito" pitchFamily="34" charset="-120"/>
              </ns1:rPr>
              <ns1:t> </ns1:t>
            </ns1:r>
            <ns1:r>
              <ns1:rPr lang="en-US" sz="1050" b="1" dirty="0">
                <ns1:solidFill>
                  <ns1:srgbClr val="C68468"/>
                </ns1:solidFill>
                <ns1:latin typeface="Nunito" pitchFamily="34" charset="0"/>
                <ns1:ea typeface="Nunito" pitchFamily="34" charset="-122"/>
                <ns1:cs typeface="Nunito" pitchFamily="34" charset="-120"/>
              </ns1:rPr>
              <ns1:t>Co-founder </ns1:t>
            </ns1:r>
            <ns1:endParaRPr lang="en-US" sz="1050" dirty="0"/>
          </ns1:p>
        </ns0:txBody>
      </ns0:sp>
      <ns0:sp>
        <ns0:nvSpPr>
          <ns0:cNvPr id="15" name="Text 13"/>
          <ns0:cNvSpPr/>
          <ns0:nvPr/>
        </ns0:nvSpPr>
        <ns0:spPr>
          <ns1:xfrm>
            <ns1:off x="4523232" y="3246120"/>
            <ns1:ext cx="3142488" cy="1325880"/>
          </ns1:xfrm>
          <ns1:prstGeom prst="rect">
            <ns1:avLst/>
          </ns1:prstGeom>
          <ns1:noFill/>
          <ns1:ln/>
        </ns0:spPr>
        <ns0:txBody>
          <ns1:bodyPr wrap="square" rtlCol="0" anchor="t"/>
          <ns1:lstStyle/>
          <ns1:p>
            <ns1:pPr marL="0" indent="0" algn="ctr">
              <ns1:lnSpc>
                <ns1:spcPct val="110000"/>
              </ns1:lnSpc>
              <ns1:buNone/>
            </ns1:pPr>
            <ns1:r>
              <ns1:rPr lang="en-US" sz="900" dirty="0">
                <ns1:solidFill>
                  <ns1:srgbClr val="63755A"/>
                </ns1:solidFill>
                <ns1:latin typeface="Nunito" pitchFamily="34" charset="0"/>
                <ns1:ea typeface="Nunito" pitchFamily="34" charset="-122"/>
                <ns1:cs typeface="Nunito" pitchFamily="34" charset="-120"/>
              </ns1:rPr>
              <ns1:t>Psychologist with 10+ years of experience working with children and families in crisis situations, including at SOS Children’s Village and Osijek University Hospital. Currently training as a CBT psychotherapist and author of the handbook Steps Through the Storm. She ensures the clinical grounding of the content and serves as the face of the brand. Mother of one and stepmother of three</ns1:t>
            </ns1:r>
            <ns1:endParaRPr lang="en-US" sz="900" dirty="0"/>
          </ns1:p>
        </ns0:txBody>
      </ns0:sp>
      <ns0:sp>
        <ns0:nvSpPr>
          <ns0:cNvPr id="30" name="CTO Shape 2"/>
          <ns0:cNvSpPr/>
          <ns0:nvPr/>
        </ns0:nvSpPr>
        <ns0:spPr>
          <ns1:xfrm>
            <ns1:off x="7985760" y="1783080"/>
            <ns1:ext cx="3380232" cy="2880360"/>
          </ns1:xfrm>
          <ns1:prstGeom prst="roundRect">
            <ns1:avLst>
              <ns1:gd name="adj" fmla="val 4242"/>
            </ns1:avLst>
          </ns1:prstGeom>
          <ns1:solidFill>
            <ns1:srgbClr val="FFFFFF"/>
          </ns1:solidFill>
          <ns1:ln/>
          <ns1:effectLst>
            <ns1:outerShdw blurRad="114300" dist="38100" dir="5400000" algn="bl" rotWithShape="0">
              <ns1:srgbClr val="2F3D2B">
                <ns1:alpha val="10000"/>
              </ns1:srgbClr>
            </ns1:outerShdw>
          </ns1:effectLst>
        </ns0:spPr>
        <ns0:txBody>
          <ns1:bodyPr/>
          <ns1:lstStyle/>
          <ns1:p>
            <ns1:endParaRPr lang="hr-HR"/>
          </ns1:p>
        </ns0:txBody>
      </ns0:sp>
      <ns0:sp>
        <ns0:nvSpPr>
          <ns0:cNvPr id="31" name="CTO Shape 3"/>
          <ns0:cNvSpPr/>
          <ns0:nvPr/>
        </ns0:nvSpPr>
        <ns0:spPr>
          <ns1:xfrm>
            <ns1:off x="9332976" y="1911096"/>
            <ns1:ext cx="685800" cy="685800"/>
          </ns1:xfrm>
          <ns1:prstGeom prst="ellipse">
            <ns1:avLst/>
          </ns1:prstGeom>
          <ns1:solidFill>
            <ns1:srgbClr val="C7B66E"/>
          </ns1:solidFill>
          <ns1:ln/>
        </ns0:spPr>
        <ns0:txBody>
          <ns1:bodyPr/>
          <ns1:lstStyle/>
          <ns1:p>
            <ns1:endParaRPr lang="hr-HR"/>
          </ns1:p>
        </ns0:txBody>
      </ns0:sp>
      <ns0:sp>
        <ns0:nvSpPr>
          <ns0:cNvPr id="32" name="CTO Text 4"/>
          <ns0:cNvSpPr/>
          <ns0:nvPr/>
        </ns0:nvSpPr>
        <ns0:spPr>
          <ns1:xfrm>
            <ns1:off x="9104376" y="1911096"/>
            <ns1:ext cx="1143000" cy="685800"/>
          </ns1:xfrm>
          <ns1:prstGeom prst="rect">
            <ns1:avLst/>
          </ns1:prstGeom>
          <ns1:noFill/>
          <ns1:ln/>
        </ns0:spPr>
        <ns0:txBody>
          <ns1:bodyPr wrap="none" rtlCol="0" anchor="ctr"/>
          <ns1:lstStyle/>
          <ns1:p>
            <ns1:pPr marL="0" indent="0" algn="ctr">
              <ns1:buNone/>
            </ns1:pPr>
            <ns1:r>
              <ns1:rPr lang="en-US" sz="2000" b="1" dirty="0">
                <ns1:solidFill>
                  <ns1:srgbClr val="2F3D2B"/>
                </ns1:solidFill>
                <ns1:latin typeface="Nunito" pitchFamily="34" charset="0"/>
                <ns1:ea typeface="Nunito" pitchFamily="34" charset="-122"/>
                <ns1:cs typeface="Nunito" pitchFamily="34" charset="-120"/>
              </ns1:rPr>
              <ns1:t>IL</ns1:t>
            </ns1:r>
            <ns1:endParaRPr lang="en-US" sz="2400" dirty="0"/>
          </ns1:p>
        </ns0:txBody>
      </ns0:sp>
      <ns0:sp>
        <ns0:nvSpPr>
          <ns0:cNvPr id="33" name="CTO Text 5"/>
          <ns0:cNvSpPr/>
          <ns0:nvPr/>
        </ns0:nvSpPr>
        <ns0:spPr>
          <ns1:xfrm>
            <ns1:off x="8104632" y="2651760"/>
            <ns1:ext cx="3142488" cy="320040"/>
          </ns1:xfrm>
          <ns1:prstGeom prst="rect">
            <ns1:avLst/>
          </ns1:prstGeom>
          <ns1:noFill/>
          <ns1:ln/>
        </ns0:spPr>
        <ns0:txBody>
          <ns1:bodyPr wrap="square" rtlCol="0" anchor="ctr"/>
          <ns1:lstStyle/>
          <ns1:p>
            <ns1:pPr marL="0" indent="0" algn="ctr">
              <ns1:buNone/>
            </ns1:pPr>
            <ns1:r>
              <ns1:rPr lang="en-US" sz="1500" b="1" dirty="0">
                <ns1:solidFill>
                  <ns1:srgbClr val="2F3D2B"/>
                </ns1:solidFill>
                <ns1:latin typeface="Nunito" pitchFamily="34" charset="0"/>
                <ns1:ea typeface="Nunito" pitchFamily="34" charset="-122"/>
                <ns1:cs typeface="Nunito" pitchFamily="34" charset="-120"/>
              </ns1:rPr>
              <ns1:t>Ivan Lozančić</ns1:t>
            </ns1:r>
            <ns1:endParaRPr lang="hr-HR" sz="1500" b="1" dirty="0">
              <ns1:solidFill>
                <ns1:srgbClr val="2F3D2B"/>
              </ns1:solidFill>
              <ns1:latin typeface="Nunito" pitchFamily="34" charset="0"/>
              <ns1:ea typeface="Nunito" pitchFamily="34" charset="-122"/>
              <ns1:cs typeface="Nunito" pitchFamily="34" charset="-120"/>
            </ns1:endParaRPr>
          </ns1:p>
        </ns0:txBody>
      </ns0:sp>
      <ns0:sp>
        <ns0:nvSpPr>
          <ns0:cNvPr id="34" name="CTO Text 6"/>
          <ns0:cNvSpPr/>
          <ns0:nvPr/>
        </ns0:nvSpPr>
        <ns0:spPr>
          <ns1:xfrm>
            <ns1:off x="8104632" y="2953512"/>
            <ns1:ext cx="3142488" cy="274320"/>
          </ns1:xfrm>
          <ns1:prstGeom prst="rect">
            <ns1:avLst/>
          </ns1:prstGeom>
          <ns1:noFill/>
          <ns1:ln/>
        </ns0:spPr>
        <ns0:txBody>
          <ns1:bodyPr wrap="square" rtlCol="0" anchor="ctr"/>
          <ns1:lstStyle/>
          <ns1:p>
            <ns1:pPr marL="0" indent="0" algn="ctr">
              <ns1:lnSpc>
                <ns1:spcPct val="100000"/>
              </ns1:lnSpc>
              <ns1:buNone/>
            </ns1:pPr>
            <ns1:r>
              <ns1:rPr lang="en-US" sz="1050" b="1" dirty="0">
                <ns1:solidFill>
                  <ns1:srgbClr val="C68468"/>
                </ns1:solidFill>
                <ns1:latin typeface="Nunito" pitchFamily="34" charset="0"/>
                <ns1:ea typeface="Nunito" pitchFamily="34" charset="-122"/>
                <ns1:cs typeface="Nunito" pitchFamily="34" charset="-120"/>
              </ns1:rPr>
              <ns1:t>CTO</ns1:t>
            </ns1:r>
            <ns1:endParaRPr lang="en-US" sz="1050" dirty="0"/>
          </ns1:p>
        </ns0:txBody>
      </ns0:sp>
      <ns0:sp>
        <ns0:nvSpPr>
          <ns0:cNvPr id="35" name="CTO Text 7"/>
          <ns0:cNvSpPr/>
          <ns0:nvPr/>
        </ns0:nvSpPr>
        <ns0:spPr>
          <ns1:xfrm>
            <ns1:off x="8104632" y="3246120"/>
            <ns1:ext cx="3142488" cy="1554480"/>
          </ns1:xfrm>
          <ns1:prstGeom prst="rect">
            <ns1:avLst/>
          </ns1:prstGeom>
          <ns1:noFill/>
          <ns1:ln/>
        </ns0:spPr>
        <ns0:txBody>
          <ns1:bodyPr wrap="square" rtlCol="0" anchor="t"/>
          <ns1:lstStyle/>
          <ns1:p>
            <ns1:pPr marL="0" indent="0" algn="ctr">
              <ns1:lnSpc>
                <ns1:spcPct val="110000"/>
              </ns1:lnSpc>
              <ns1:buNone/>
            </ns1:pPr>
            <ns1:r>
              <ns1:rPr lang="hr-HR" sz="900" dirty="0">
                <ns1:solidFill>
                  <ns1:srgbClr val="63755A"/>
                </ns1:solidFill>
                <ns1:latin typeface="Nunito" pitchFamily="34" charset="0"/>
                <ns1:ea typeface="Nunito" pitchFamily="34" charset="-122"/>
                <ns1:cs typeface="Nunito" pitchFamily="34" charset="-120"/>
              </ns1:rPr>
              <ns1:t>Co-founder and CEO of Gauss, an Osijek software company of 60+ engineers building AI-driven business platforms (Gauss Box, ORKA ERP) for clients in 20 countries; Deloitte Technology Fast 50 CE. Owner of the Gaudeamus private gymnasium. Leads Harmonia's engineering and AI architecture.</ns1:t>
            </ns1:r>
            <ns1:endParaRPr lang="en-US" sz="900" dirty="0"/>
          </ns1:p>
          <ns1:p>
            <ns1:pPr>
              <ns1:defRPr sz="900">
                <ns1:solidFill>
                  <ns1:srgbClr val="293E35"/>
                </ns1:solidFill>
                <ns1:latin typeface="Nunito"/>
              </ns1:defRPr>
            </ns1:pPr>
            <ns1:r>
              <ns1:t>The Full stack dev &amp; AI expert will take over all beta refinements under Ivan’s technical leadership.</ns1:t>
            </ns1:r>
          </ns1:p>
        </ns0:txBody>
      </ns0:sp>
      <ns0:sp>
        <ns0:nvSpPr>
          <ns0:cNvPr id="22" name="Shape 20"/>
          <ns0:cNvSpPr/>
          <ns0:nvPr/>
        </ns0:nvSpPr>
        <ns0:spPr>
          <ns1:xfrm>
            <ns1:off x="817395" y="4794141"/>
            <ns1:ext cx="10543032" cy="1763202"/>
          </ns1:xfrm>
          <ns1:prstGeom prst="roundRect">
            <ns1:avLst>
              <ns1:gd name="adj" fmla="val 14737"/>
            </ns1:avLst>
          </ns1:prstGeom>
          <ns1:solidFill>
            <ns1:srgbClr val="415241"/>
          </ns1:solidFill>
          <ns1:ln/>
          <ns1:effectLst>
            <ns1:outerShdw blurRad="114300" dist="38100" dir="5400000" algn="bl" rotWithShape="0">
              <ns1:srgbClr val="2F3D2B">
                <ns1:alpha val="10000"/>
              </ns1:srgbClr>
            </ns1:outerShdw>
          </ns1:effectLst>
        </ns0:spPr>
        <ns0:txBody>
          <ns1:bodyPr/>
          <ns1:lstStyle/>
          <ns1:p>
            <ns1:endParaRPr lang="hr-HR"/>
          </ns1:p>
        </ns0:txBody>
      </ns0:sp>
      <ns0:pic>
        <ns0:nvPicPr>
          <ns0:cNvPr id="24" name="Image 0" descr="/home/claude/deck_logos/mark_sage.png"/>
          <ns0:cNvPicPr>
            <ns1:picLocks noChangeAspect="1"/>
          </ns0:cNvPicPr>
          <ns0:nvPr/>
        </ns0:nvPicPr>
        <ns0:blipFill>
          <ns1:blip ns3:embed="rId3">
            <ns1:alphaModFix amt="70000"/>
          </ns1:blip>
          <ns1:stretch>
            <ns1:fillRect/>
          </ns1:stretch>
        </ns0:blipFill>
        <ns0:spPr>
          <ns1:xfrm>
            <ns1:off x="11485659" y="6390861"/>
            <ns1:ext cx="292608" cy="292608"/>
          </ns1:xfrm>
          <ns1:prstGeom prst="rect">
            <ns1:avLst/>
          </ns1:prstGeom>
        </ns0:spPr>
      </ns0:pic>
      <ns0:sp>
        <ns0:nvSpPr>
          <ns0:cNvPr id="26" name="KV Shape 15"/>
          <ns0:cNvSpPr/>
          <ns0:nvPr/>
        </ns0:nvSpPr>
        <ns0:spPr>
          <ns1:xfrm>
            <ns1:off x="6754638" y="5210091"/>
            <ns1:ext cx="777240" cy="777240"/>
          </ns1:xfrm>
          <ns1:prstGeom prst="ellipse">
            <ns1:avLst/>
          </ns1:prstGeom>
          <ns1:solidFill>
            <ns1:srgbClr val="F7DDBA"/>
          </ns1:solidFill>
          <ns1:ln/>
        </ns0:spPr>
        <ns0:txBody>
          <ns1:bodyPr/>
          <ns1:lstStyle/>
          <ns1:p>
            <ns1:endParaRPr lang="hr-HR"/>
          </ns1:p>
        </ns0:txBody>
      </ns0:sp>
      <ns0:sp>
        <ns0:nvSpPr>
          <ns0:cNvPr id="27" name="KV Text 16"/>
          <ns0:cNvSpPr/>
          <ns0:nvPr/>
        </ns0:nvSpPr>
        <ns0:spPr>
          <ns1:xfrm>
            <ns1:off x="6754638" y="5210091"/>
            <ns1:ext cx="777240" cy="777240"/>
          </ns1:xfrm>
          <ns1:prstGeom prst="rect">
            <ns1:avLst/>
          </ns1:prstGeom>
          <ns1:noFill/>
          <ns1:ln/>
        </ns0:spPr>
        <ns0:txBody>
          <ns1:bodyPr wrap="square" rtlCol="0" anchor="ctr"/>
          <ns1:lstStyle/>
          <ns1:p>
            <ns1:pPr marL="0" indent="0" algn="ctr">
              <ns1:buNone/>
            </ns1:pPr>
            <ns1:r>
              <ns1:rPr lang="en-US" sz="2000" b="1" dirty="0">
                <ns1:solidFill>
                  <ns1:srgbClr val="2F3D2B"/>
                </ns1:solidFill>
                <ns1:latin typeface="Nunito" pitchFamily="34" charset="0"/>
                <ns1:ea typeface="Nunito" pitchFamily="34" charset="-122"/>
                <ns1:cs typeface="Nunito" pitchFamily="34" charset="-120"/>
              </ns1:rPr>
              <ns1:t>KV</ns1:t>
            </ns1:r>
            <ns1:endParaRPr lang="en-US" sz="2400" dirty="0"/>
          </ns1:p>
        </ns0:txBody>
      </ns0:sp>
      <ns0:sp>
        <ns0:nvSpPr>
          <ns0:cNvPr id="28" name="KV Text 17"/>
          <ns0:cNvSpPr/>
          <ns0:nvPr/>
        </ns0:nvSpPr>
        <ns0:spPr>
          <ns1:xfrm>
            <ns1:off x="7669038" y="5072931"/>
            <ns1:ext cx="3154680" cy="320040"/>
          </ns1:xfrm>
          <ns1:prstGeom prst="rect">
            <ns1:avLst/>
          </ns1:prstGeom>
          <ns1:noFill/>
          <ns1:ln/>
        </ns0:spPr>
        <ns0:txBody>
          <ns1:bodyPr wrap="square" rtlCol="0" anchor="t"/>
          <ns1:lstStyle/>
          <ns1:p>
            <ns1:pPr marL="0" indent="0" algn="l">
              <ns1:buNone/>
            </ns1:pPr>
            <ns1:r>
              <ns1:rPr lang="en-US" sz="1400" b="1" dirty="0">
                <ns1:solidFill>
                  <ns1:srgbClr val="F7DDBA"/>
                </ns1:solidFill>
                <ns1:latin typeface="Nunito" pitchFamily="34" charset="0"/>
                <ns1:ea typeface="Nunito" pitchFamily="34" charset="-122"/>
                <ns1:cs typeface="Nunito" pitchFamily="34" charset="-120"/>
              </ns1:rPr>
              <ns1:t>Krešimir Vrhovčak</ns1:t>
            </ns1:r>
            <ns1:endParaRPr lang="en-US" sz="1650" dirty="0"/>
          </ns1:p>
        </ns0:txBody>
      </ns0:sp>
      <ns0:sp>
        <ns0:nvSpPr>
          <ns0:cNvPr id="29" name="KV Text 19"/>
          <ns0:cNvSpPr/>
          <ns0:nvPr/>
        </ns0:nvSpPr>
        <ns0:spPr>
          <ns1:xfrm>
            <ns1:off x="7669037" y="5392971"/>
            <ns1:ext cx="3313707" cy="777240"/>
          </ns1:xfrm>
          <ns1:prstGeom prst="rect">
            <ns1:avLst/>
          </ns1:prstGeom>
          <ns1:noFill/>
          <ns1:ln/>
        </ns0:spPr>
        <ns0:txBody>
          <ns1:bodyPr wrap="square" rtlCol="0" anchor="t"/>
          <ns1:lstStyle/>
          <ns1:p>
            <ns1:pPr marL="0" indent="0" algn="l">
              <ns1:lnSpc>
                <ns1:spcPct val="110000"/>
              </ns1:lnSpc>
              <ns1:buNone/>
            </ns1:pPr>
            <ns1:r>
              <ns1:rPr lang="en-US" sz="1050" dirty="0">
                <ns1:solidFill>
                  <ns1:srgbClr val="EDF3E6"/>
                </ns1:solidFill>
                <ns1:latin typeface="Nunito" pitchFamily="34" charset="0"/>
                <ns1:ea typeface="Nunito" pitchFamily="34" charset="-122"/>
                <ns1:cs typeface="Nunito" pitchFamily="34" charset="-120"/>
              </ns1:rPr>
              <ns1:t>Krešimir has more than 20 years of rich experience in business analysis, software development, and managing software development teams. He is a software solutions architect with experience preparing, applying for, and running R&amp;D projects </ns1:t>
            </ns1:r>
            <ns1:endParaRPr lang="en-US" sz="1150" dirty="0"/>
          </ns1:p>
        </ns0:txBody>
      </ns0:sp>
      <ns0:sp>
        <ns0:nvSpPr>
          <ns0:cNvPr id="17" name="Shape 15"/>
          <ns0:cNvSpPr/>
          <ns0:nvPr/>
        </ns0:nvSpPr>
        <ns0:spPr>
          <ns1:xfrm>
            <ns1:off x="2319798" y="5210091"/>
            <ns1:ext cx="777240" cy="777240"/>
          </ns1:xfrm>
          <ns1:prstGeom prst="ellipse">
            <ns1:avLst/>
          </ns1:prstGeom>
          <ns1:solidFill>
            <ns1:srgbClr val="F7DDBA"/>
          </ns1:solidFill>
          <ns1:ln/>
        </ns0:spPr>
        <ns0:txBody>
          <ns1:bodyPr/>
          <ns1:lstStyle/>
          <ns1:p>
            <ns1:endParaRPr lang="hr-HR"/>
          </ns1:p>
        </ns0:txBody>
      </ns0:sp>
      <ns0:sp>
        <ns0:nvSpPr>
          <ns0:cNvPr id="18" name="Text 16"/>
          <ns0:cNvSpPr/>
          <ns0:nvPr/>
        </ns0:nvSpPr>
        <ns0:spPr>
          <ns1:xfrm>
            <ns1:off x="2319798" y="5210091"/>
            <ns1:ext cx="777240" cy="777240"/>
          </ns1:xfrm>
          <ns1:prstGeom prst="rect">
            <ns1:avLst/>
          </ns1:prstGeom>
          <ns1:noFill/>
          <ns1:ln/>
        </ns0:spPr>
        <ns0:txBody>
          <ns1:bodyPr wrap="square" rtlCol="0" anchor="ctr"/>
          <ns1:lstStyle/>
          <ns1:p>
            <ns1:pPr marL="0" indent="0" algn="ctr">
              <ns1:buNone/>
            </ns1:pPr>
            <ns1:r>
              <ns1:rPr lang="en-US" sz="2000" b="1" dirty="0">
                <ns1:solidFill>
                  <ns1:srgbClr val="2F3D2B"/>
                </ns1:solidFill>
                <ns1:latin typeface="Nunito" pitchFamily="34" charset="0"/>
                <ns1:ea typeface="Nunito" pitchFamily="34" charset="-122"/>
                <ns1:cs typeface="Nunito" pitchFamily="34" charset="-120"/>
              </ns1:rPr>
              <ns1:t>AM</ns1:t>
            </ns1:r>
            <ns1:endParaRPr lang="en-US" sz="2400" dirty="0"/>
          </ns1:p>
        </ns0:txBody>
      </ns0:sp>
      <ns0:sp>
        <ns0:nvSpPr>
          <ns0:cNvPr id="19" name="Text 17"/>
          <ns0:cNvSpPr/>
          <ns0:nvPr/>
        </ns0:nvSpPr>
        <ns0:spPr>
          <ns1:xfrm>
            <ns1:off x="3234198" y="5072931"/>
            <ns1:ext cx="3154680" cy="320040"/>
          </ns1:xfrm>
          <ns1:prstGeom prst="rect">
            <ns1:avLst/>
          </ns1:prstGeom>
          <ns1:noFill/>
          <ns1:ln/>
        </ns0:spPr>
        <ns0:txBody>
          <ns1:bodyPr wrap="square" rtlCol="0" anchor="t"/>
          <ns1:lstStyle/>
          <ns1:p>
            <ns1:pPr marL="0" indent="0" algn="l">
              <ns1:buNone/>
            </ns1:pPr>
            <ns1:r>
              <ns1:rPr lang="en-US" sz="1400" b="1" dirty="0">
                <ns1:solidFill>
                  <ns1:srgbClr val="F7DDBA"/>
                </ns1:solidFill>
                <ns1:latin typeface="Nunito" pitchFamily="34" charset="0"/>
                <ns1:ea typeface="Nunito" pitchFamily="34" charset="-122"/>
                <ns1:cs typeface="Nunito" pitchFamily="34" charset="-120"/>
              </ns1:rPr>
              <ns1:t>Ante Magzan</ns1:t>
            </ns1:r>
            <ns1:endParaRPr lang="en-US" sz="1650" dirty="0"/>
          </ns1:p>
        </ns0:txBody>
      </ns0:sp>
      <ns0:sp>
        <ns0:nvSpPr>
          <ns0:cNvPr id="20" name="Text 18"/>
          <ns0:cNvSpPr/>
          <ns0:nvPr/>
        </ns0:nvSpPr>
        <ns0:spPr>
          <ns1:xfrm>
            <ns1:off x="1051560" y="4937760"/>
            <ns1:ext cx="1554480" cy="274320"/>
          </ns1:xfrm>
          <ns1:prstGeom prst="rect">
            <ns1:avLst/>
          </ns1:prstGeom>
          <ns1:noFill/>
          <ns1:ln/>
        </ns0:spPr>
        <ns0:txBody>
          <ns1:bodyPr wrap="square" rtlCol="0" anchor="ctr"/>
          <ns1:lstStyle/>
          <ns1:p>
            <ns1:pPr marL="0" indent="0" algn="l">
              <ns1:lnSpc>
                <ns1:spcPct val="100000"/>
              </ns1:lnSpc>
              <ns1:buNone/>
            </ns1:pPr>
            <ns1:r>
              <ns1:rPr lang="en-US" sz="1150" b="1" dirty="0">
                <ns1:solidFill>
                  <ns1:srgbClr val="F7DDBA"/>
                </ns1:solidFill>
                <ns1:latin typeface="Nunito" pitchFamily="34" charset="0"/>
                <ns1:ea typeface="Nunito" pitchFamily="34" charset="-122"/>
                <ns1:cs typeface="Nunito" pitchFamily="34" charset="-120"/>
              </ns1:rPr>
              <ns1:t>ADVISORS</ns1:t>
            </ns1:r>
            <ns1:endParaRPr lang="en-US" sz="1150" dirty="0"/>
          </ns1:p>
        </ns0:txBody>
      </ns0:sp>
      <ns0:sp>
        <ns0:nvSpPr>
          <ns0:cNvPr id="21" name="Text 19"/>
          <ns0:cNvSpPr/>
          <ns0:nvPr/>
        </ns0:nvSpPr>
        <ns0:spPr>
          <ns1:xfrm>
            <ns1:off x="3234198" y="5392971"/>
            <ns1:ext cx="3291840" cy="777240"/>
          </ns1:xfrm>
          <ns1:prstGeom prst="rect">
            <ns1:avLst/>
          </ns1:prstGeom>
          <ns1:noFill/>
          <ns1:ln/>
        </ns0:spPr>
        <ns0:txBody>
          <ns1:bodyPr wrap="square" rtlCol="0" anchor="t"/>
          <ns1:lstStyle/>
          <ns1:p>
            <ns1:pPr marL="0" indent="0" algn="l">
              <ns1:lnSpc>
                <ns1:spcPct val="110000"/>
              </ns1:lnSpc>
              <ns1:buNone/>
            </ns1:pPr>
            <ns1:r>
              <ns1:rPr lang="en-US" sz="1050" dirty="0" err="1">
                <ns1:solidFill>
                  <ns1:srgbClr val="EDF3E6"/>
                </ns1:solidFill>
                <ns1:latin typeface="Nunito" pitchFamily="34" charset="0"/>
                <ns1:ea typeface="Nunito" pitchFamily="34" charset="-122"/>
                <ns1:cs typeface="Nunito" pitchFamily="34" charset="-120"/>
              </ns1:rPr>
              <ns1:t>Founder of Afekt. Co-founder of Iskon, T-portal, and MAXtv. Co-founder of HUB385, mentor at Nuqleus.</ns1:t>
            </ns1:r>
            <ns1:endParaRPr lang="en-US" sz="1150" dirty="0"/>
          </ns1:p>
        </ns0:txBody>
      </ns0:sp>
    </ns0:spTree>
    <ns0:extLst>
      <ns0:ext uri="{BB962C8B-B14F-4D97-AF65-F5344CB8AC3E}">
        <ns4:creationId val="425375752"/>
      </ns0:ext>
    </ns0:extLst>
  </ns0:cSld>
  <ns0:clrMapOvr>
    <ns1:masterClrMapping/>
  </ns0:clrMapOvr>
</ns0:sld>
</file>

<file path=ppt/slides/slide23.xml><?xml version="1.0" encoding="utf-8"?>
<ns0:sld xmlns:ns0="http://schemas.openxmlformats.org/presentationml/2006/main" xmlns:ns1="http://schemas.openxmlformats.org/drawingml/2006/main" xmlns:ns2="http://schemas.openxmlformats.org/officeDocument/2006/relationships">
  <ns0:cSld name="Slide 16">
    <ns0:bg>
      <ns0:bgPr>
        <ns1:blipFill dpi="0" rotWithShape="1">
          <ns1:blip ns2:embed="rId3">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home/claude/motif_cream.png"/>
          <ns0:cNvPicPr>
            <ns1:picLocks noChangeAspect="1"/>
          </ns0:cNvPicPr>
          <ns0:nvPr/>
        </ns0:nvPicPr>
        <ns0:blipFill>
          <ns1:blip ns2:embed="rId4">
            <ns1:alphaModFix amt="15000"/>
          </ns1:blip>
          <ns1:stretch>
            <ns1:fillRect/>
          </ns1:stretch>
        </ns0:blipFill>
        <ns0:spPr>
          <ns1:xfrm>
            <ns1:off x="7955280" y="548640"/>
            <ns1:ext cx="4572000" cy="2560320"/>
          </ns1:xfrm>
          <ns1:prstGeom prst="rect">
            <ns1:avLst/>
          </ns1:prstGeom>
        </ns0:spPr>
      </ns0:pic>
      <ns0:pic>
        <ns0:nvPicPr>
          <ns0:cNvPr id="3" name="Image 1" descr="/home/claude/deck_logos/lockup_sage.png"/>
          <ns0:cNvPicPr>
            <ns1:picLocks noChangeAspect="1"/>
          </ns0:cNvPicPr>
          <ns0:nvPr/>
        </ns0:nvPicPr>
        <ns0:blipFill>
          <ns1:blip ns2:embed="rId5"/>
          <ns1:stretch>
            <ns1:fillRect/>
          </ns1:stretch>
        </ns0:blipFill>
        <ns0:spPr>
          <ns1:xfrm>
            <ns1:off x="822960" y="731520"/>
            <ns1:ext cx="2743200" cy="1545336"/>
          </ns1:xfrm>
          <ns1:prstGeom prst="rect">
            <ns1:avLst/>
          </ns1:prstGeom>
        </ns0:spPr>
      </ns0:pic>
      <ns0:sp>
        <ns0:nvSpPr>
          <ns0:cNvPr id="4" name="Text 0"/>
          <ns0:cNvSpPr/>
          <ns0:nvPr/>
        </ns0:nvSpPr>
        <ns0:spPr>
          <ns1:xfrm>
            <ns1:off x="868680" y="2468880"/>
            <ns1:ext cx="5486400" cy="274320"/>
          </ns1:xfrm>
          <ns1:prstGeom prst="rect">
            <ns1:avLst/>
          </ns1:prstGeom>
          <ns1:noFill/>
          <ns1:ln/>
        </ns0:spPr>
        <ns0:txBody>
          <ns1:bodyPr wrap="square" rtlCol="0" anchor="ctr"/>
          <ns1:lstStyle/>
          <ns1:p>
            <ns1:pPr marL="0" indent="0" algn="l">
              <ns1:buNone/>
            </ns1:pPr>
            <ns1:r>
              <ns1:rPr lang="en-US" sz="1200" b="1" kern="0" spc="300" dirty="0">
                <ns1:solidFill>
                  <ns1:srgbClr val="F7DDBA"/>
                </ns1:solidFill>
                <ns1:latin typeface="Nunito" pitchFamily="34" charset="0"/>
                <ns1:ea typeface="Nunito" pitchFamily="34" charset="-122"/>
                <ns1:cs typeface="Nunito" pitchFamily="34" charset="-120"/>
              </ns1:rPr>
              <ns1:t>CALL TO PARTNER</ns1:t>
            </ns1:r>
            <ns1:endParaRPr lang="en-US" sz="1200" dirty="0"/>
          </ns1:p>
        </ns0:txBody>
      </ns0:sp>
      <ns0:sp>
        <ns0:nvSpPr>
          <ns0:cNvPr id="5" name="Text 1"/>
          <ns0:cNvSpPr/>
          <ns0:nvPr/>
        </ns0:nvSpPr>
        <ns0:spPr>
          <ns1:xfrm>
            <ns1:off x="822960" y="2788920"/>
            <ns1:ext cx="10515600" cy="1280160"/>
          </ns1:xfrm>
          <ns1:prstGeom prst="rect">
            <ns1:avLst/>
          </ns1:prstGeom>
          <ns1:noFill/>
          <ns1:ln/>
        </ns0:spPr>
        <ns0:txBody>
          <ns1:bodyPr wrap="square" rtlCol="0" anchor="ctr"/>
          <ns1:lstStyle/>
          <ns1:p>
            <ns1:pPr marL="0" indent="0">
              <ns1:lnSpc>
                <ns1:spcPct val="105000"/>
              </ns1:lnSpc>
              <ns1:buNone/>
            </ns1:pPr>
            <ns1:r>
              <ns1:rPr lang="en-US" sz="3600" b="1" dirty="0">
                <ns1:solidFill>
                  <ns1:srgbClr val="EDF3E6"/>
                </ns1:solidFill>
                <ns1:latin typeface="Nunito" pitchFamily="34" charset="0"/>
                <ns1:ea typeface="Nunito" pitchFamily="34" charset="-122"/>
                <ns1:cs typeface="Nunito" pitchFamily="34" charset="-120"/>
              </ns1:rPr>
              <ns1:t>We're looking for a seed partner to build and launch.</ns1:t>
            </ns1:r>
            <ns1:endParaRPr lang="en-US" sz="3600" dirty="0"/>
          </ns1:p>
        </ns0:txBody>
      </ns0:sp>
      <ns0:sp>
        <ns0:nvSpPr>
          <ns0:cNvPr id="6" name="Shape 2"/>
          <ns0:cNvSpPr/>
          <ns0:nvPr/>
        </ns0:nvSpPr>
        <ns0:spPr>
          <ns1:xfrm>
            <ns1:off x="822960" y="4206240"/>
            <ns1:ext cx="3337560" cy="1417320"/>
          </ns1:xfrm>
          <ns1:prstGeom prst="roundRect">
            <ns1:avLst>
              <ns1:gd name="adj" fmla="val 7742"/>
            </ns1:avLst>
          </ns1:prstGeom>
          <ns1:solidFill>
            <ns1:srgbClr val="1C3311"/>
          </ns1:solidFill>
          <ns1:ln/>
        </ns0:spPr>
        <ns0:txBody>
          <ns1:bodyPr/>
          <ns1:lstStyle/>
          <ns1:p>
            <ns1:endParaRPr lang="hr-HR"/>
          </ns1:p>
        </ns0:txBody>
      </ns0:sp>
      <ns0:pic>
        <ns0:nvPicPr>
          <ns0:cNvPr id="7" name="Image 2" descr="/home/claude/ic_rocket.png"/>
          <ns0:cNvPicPr>
            <ns1:picLocks noChangeAspect="1"/>
          </ns0:cNvPicPr>
          <ns0:nvPr/>
        </ns0:nvPicPr>
        <ns0:blipFill>
          <ns1:blip ns2:embed="rId6"/>
          <ns1:stretch>
            <ns1:fillRect/>
          </ns1:stretch>
        </ns0:blipFill>
        <ns0:spPr>
          <ns1:xfrm>
            <ns1:off x="1115568" y="4480560"/>
            <ns1:ext cx="457200" cy="457200"/>
          </ns1:xfrm>
          <ns1:prstGeom prst="rect">
            <ns1:avLst/>
          </ns1:prstGeom>
        </ns0:spPr>
      </ns0:pic>
      <ns0:sp>
        <ns0:nvSpPr>
          <ns0:cNvPr id="8" name="Text 3"/>
          <ns0:cNvSpPr/>
          <ns0:nvPr/>
        </ns0:nvSpPr>
        <ns0:spPr>
          <ns1:xfrm>
            <ns1:off x="1737360" y="4407408"/>
            <ns1:ext cx="2286000" cy="457200"/>
          </ns1:xfrm>
          <ns1:prstGeom prst="rect">
            <ns1:avLst/>
          </ns1:prstGeom>
          <ns1:noFill/>
          <ns1:ln/>
        </ns0:spPr>
        <ns0:txBody>
          <ns1:bodyPr wrap="square" rtlCol="0" anchor="ctr"/>
          <ns1:lstStyle/>
          <ns1:p>
            <ns1:pPr marL="0" indent="0">
              <ns1:buNone/>
            </ns1:pPr>
            <ns1:r>
              <ns1:rPr lang="hr-HR" sz="2000" b="1" dirty="0">
                <ns1:solidFill>
                  <ns1:srgbClr val="EDF3E6"/>
                </ns1:solidFill>
                <ns1:latin typeface="Nunito" pitchFamily="34" charset="0"/>
                <ns1:ea typeface="Nunito" pitchFamily="34" charset="-122"/>
                <ns1:cs typeface="Nunito" pitchFamily="34" charset="-120"/>
              </ns1:rPr>
              <ns1:t>€350,000</ns1:t>
            </ns1:r>
            <ns1:endParaRPr lang="en-US" sz="2000" dirty="0"/>
          </ns1:p>
        </ns0:txBody>
      </ns0:sp>
      <ns0:sp>
        <ns0:nvSpPr>
          <ns0:cNvPr id="9" name="Text 4"/>
          <ns0:cNvSpPr/>
          <ns0:nvPr/>
        </ns0:nvSpPr>
        <ns0:spPr>
          <ns1:xfrm>
            <ns1:off x="1737360" y="4846320"/>
            <ns1:ext cx="2331720" cy="640080"/>
          </ns1:xfrm>
          <ns1:prstGeom prst="rect">
            <ns1:avLst/>
          </ns1:prstGeom>
          <ns1:noFill/>
          <ns1:ln/>
        </ns0:spPr>
        <ns0:txBody>
          <ns1:bodyPr wrap="square" rtlCol="0" anchor="ctr"/>
          <ns1:lstStyle/>
          <ns1:p>
            <ns1:pPr marL="0" indent="0">
              <ns1:lnSpc>
                <ns1:spcPct val="105000"/>
              </ns1:lnSpc>
              <ns1:buNone/>
            </ns1:pPr>
            <ns1:r>
              <ns1:rPr lang="en-US" sz="1200" dirty="0">
                <ns1:solidFill>
                  <ns1:srgbClr val="DFE7DA"/>
                </ns1:solidFill>
                <ns1:latin typeface="Nunito" pitchFamily="34" charset="0"/>
                <ns1:ea typeface="Nunito" pitchFamily="34" charset="-122"/>
                <ns1:cs typeface="Nunito" pitchFamily="34" charset="-120"/>
              </ns1:rPr>
              <ns1:t>seed round · 15% · €1.98M pre-money</ns1:t>
            </ns1:r>
            <ns1:endParaRPr lang="en-US" sz="1200" dirty="0"/>
          </ns1:p>
        </ns0:txBody>
      </ns0:sp>
      <ns0:sp>
        <ns0:nvSpPr>
          <ns0:cNvPr id="10" name="Shape 5"/>
          <ns0:cNvSpPr/>
          <ns0:nvPr/>
        </ns0:nvSpPr>
        <ns0:spPr>
          <ns1:xfrm>
            <ns1:off x="4434840" y="4206240"/>
            <ns1:ext cx="3337560" cy="1417320"/>
          </ns1:xfrm>
          <ns1:prstGeom prst="roundRect">
            <ns1:avLst>
              <ns1:gd name="adj" fmla="val 7742"/>
            </ns1:avLst>
          </ns1:prstGeom>
          <ns1:solidFill>
            <ns1:srgbClr val="1C3311"/>
          </ns1:solidFill>
          <ns1:ln/>
        </ns0:spPr>
        <ns0:txBody>
          <ns1:bodyPr/>
          <ns1:lstStyle/>
          <ns1:p>
            <ns1:endParaRPr lang="hr-HR"/>
          </ns1:p>
        </ns0:txBody>
      </ns0:sp>
      <ns0:pic>
        <ns0:nvPicPr>
          <ns0:cNvPr id="11" name="Image 3" descr="/home/claude/ic_globe_c.png"/>
          <ns0:cNvPicPr>
            <ns1:picLocks noChangeAspect="1"/>
          </ns0:cNvPicPr>
          <ns0:nvPr/>
        </ns0:nvPicPr>
        <ns0:blipFill>
          <ns1:blip ns2:embed="rId7"/>
          <ns1:stretch>
            <ns1:fillRect/>
          </ns1:stretch>
        </ns0:blipFill>
        <ns0:spPr>
          <ns1:xfrm>
            <ns1:off x="4727448" y="4480560"/>
            <ns1:ext cx="457200" cy="457200"/>
          </ns1:xfrm>
          <ns1:prstGeom prst="rect">
            <ns1:avLst/>
          </ns1:prstGeom>
        </ns0:spPr>
      </ns0:pic>
      <ns0:sp>
        <ns0:nvSpPr>
          <ns0:cNvPr id="12" name="Text 6"/>
          <ns0:cNvSpPr/>
          <ns0:nvPr/>
        </ns0:nvSpPr>
        <ns0:spPr>
          <ns1:xfrm>
            <ns1:off x="5349240" y="4407408"/>
            <ns1:ext cx="2286000" cy="457200"/>
          </ns1:xfrm>
          <ns1:prstGeom prst="rect">
            <ns1:avLst/>
          </ns1:prstGeom>
          <ns1:noFill/>
          <ns1:ln/>
        </ns0:spPr>
        <ns0:txBody>
          <ns1:bodyPr wrap="square" rtlCol="0" anchor="ctr"/>
          <ns1:lstStyle/>
          <ns1:p>
            <ns1:pPr marL="0" indent="0">
              <ns1:buNone/>
            </ns1:pPr>
            <ns1:r>
              <ns1:rPr lang="en-US" sz="2000" b="1" dirty="0">
                <ns1:solidFill>
                  <ns1:srgbClr val="EDF3E6"/>
                </ns1:solidFill>
                <ns1:latin typeface="Nunito" pitchFamily="34" charset="0"/>
                <ns1:ea typeface="Nunito" pitchFamily="34" charset="-122"/>
                <ns1:cs typeface="Nunito" pitchFamily="34" charset="-120"/>
              </ns1:rPr>
              <ns1:t>Beta complete → validation</ns1:t>
            </ns1:r>
            <ns1:endParaRPr lang="en-US" sz="2000" dirty="0"/>
          </ns1:p>
        </ns0:txBody>
      </ns0:sp>
      <ns0:sp>
        <ns0:nvSpPr>
          <ns0:cNvPr id="13" name="Text 7"/>
          <ns0:cNvSpPr/>
          <ns0:nvPr/>
        </ns0:nvSpPr>
        <ns0:spPr>
          <ns1:xfrm>
            <ns1:off x="5349240" y="4846320"/>
            <ns1:ext cx="2331720" cy="640080"/>
          </ns1:xfrm>
          <ns1:prstGeom prst="rect">
            <ns1:avLst/>
          </ns1:prstGeom>
          <ns1:noFill/>
          <ns1:ln/>
        </ns0:spPr>
        <ns0:txBody>
          <ns1:bodyPr wrap="square" rtlCol="0" anchor="ctr"/>
          <ns1:lstStyle/>
          <ns1:p>
            <ns1:pPr marL="0" indent="0">
              <ns1:lnSpc>
                <ns1:spcPct val="105000"/>
              </ns1:lnSpc>
              <ns1:buNone/>
            </ns1:pPr>
            <ns1:r>
              <ns1:rPr lang="en-US" sz="1200" dirty="0">
                <ns1:solidFill>
                  <ns1:srgbClr val="DFE7DA"/>
                </ns1:solidFill>
                <ns1:latin typeface="Nunito" pitchFamily="34" charset="0"/>
                <ns1:ea typeface="Nunito" pitchFamily="34" charset="-122"/>
                <ns1:cs typeface="Nunito" pitchFamily="34" charset="-120"/>
              </ns1:rPr>
              <ns1:t>18 months, January 2027 – June 2028</ns1:t>
            </ns1:r>
            <ns1:endParaRPr lang="en-US" sz="1200" dirty="0"/>
          </ns1:p>
        </ns0:txBody>
      </ns0:sp>
      <ns0:sp>
        <ns0:nvSpPr>
          <ns0:cNvPr id="14" name="Shape 8"/>
          <ns0:cNvSpPr/>
          <ns0:nvPr/>
        </ns0:nvSpPr>
        <ns0:spPr>
          <ns1:xfrm>
            <ns1:off x="8046720" y="4206240"/>
            <ns1:ext cx="3337560" cy="1417320"/>
          </ns1:xfrm>
          <ns1:prstGeom prst="roundRect">
            <ns1:avLst>
              <ns1:gd name="adj" fmla="val 7742"/>
            </ns1:avLst>
          </ns1:prstGeom>
          <ns1:solidFill>
            <ns1:srgbClr val="1C3311"/>
          </ns1:solidFill>
          <ns1:ln/>
        </ns0:spPr>
        <ns0:txBody>
          <ns1:bodyPr/>
          <ns1:lstStyle/>
          <ns1:p>
            <ns1:endParaRPr lang="hr-HR"/>
          </ns1:p>
        </ns0:txBody>
      </ns0:sp>
      <ns0:pic>
        <ns0:nvPicPr>
          <ns0:cNvPr id="15" name="Image 4" descr="/home/claude/ic_check.png"/>
          <ns0:cNvPicPr>
            <ns1:picLocks noChangeAspect="1"/>
          </ns0:cNvPicPr>
          <ns0:nvPr/>
        </ns0:nvPicPr>
        <ns0:blipFill>
          <ns1:blip ns2:embed="rId8"/>
          <ns1:stretch>
            <ns1:fillRect/>
          </ns1:stretch>
        </ns0:blipFill>
        <ns0:spPr>
          <ns1:xfrm>
            <ns1:off x="8339328" y="4480560"/>
            <ns1:ext cx="457200" cy="457200"/>
          </ns1:xfrm>
          <ns1:prstGeom prst="rect">
            <ns1:avLst/>
          </ns1:prstGeom>
        </ns0:spPr>
      </ns0:pic>
      <ns0:sp>
        <ns0:nvSpPr>
          <ns0:cNvPr id="16" name="Text 9"/>
          <ns0:cNvSpPr/>
          <ns0:nvPr/>
        </ns0:nvSpPr>
        <ns0:spPr>
          <ns1:xfrm>
            <ns1:off x="8961120" y="4407408"/>
            <ns1:ext cx="2286000" cy="457200"/>
          </ns1:xfrm>
          <ns1:prstGeom prst="rect">
            <ns1:avLst/>
          </ns1:prstGeom>
          <ns1:noFill/>
          <ns1:ln/>
        </ns0:spPr>
        <ns0:txBody>
          <ns1:bodyPr wrap="square" rtlCol="0" anchor="ctr"/>
          <ns1:lstStyle/>
          <ns1:p>
            <ns1:pPr marL="0" indent="0">
              <ns1:buNone/>
            </ns1:pPr>
            <ns1:r>
              <ns1:rPr lang="en-US" sz="2000" b="1" dirty="0">
                <ns1:solidFill>
                  <ns1:srgbClr val="EDF3E6"/>
                </ns1:solidFill>
                <ns1:latin typeface="Nunito" pitchFamily="34" charset="0"/>
                <ns1:ea typeface="Nunito" pitchFamily="34" charset="-122"/>
                <ns1:cs typeface="Nunito" pitchFamily="34" charset="-120"/>
              </ns1:rPr>
              <ns1:t>Expert team</ns1:t>
            </ns1:r>
            <ns1:endParaRPr lang="en-US" sz="2000" dirty="0"/>
          </ns1:p>
        </ns0:txBody>
      </ns0:sp>
      <ns0:sp>
        <ns0:nvSpPr>
          <ns0:cNvPr id="17" name="Text 10"/>
          <ns0:cNvSpPr/>
          <ns0:nvPr/>
        </ns0:nvSpPr>
        <ns0:spPr>
          <ns1:xfrm>
            <ns1:off x="8961120" y="4846320"/>
            <ns1:ext cx="2331720" cy="640080"/>
          </ns1:xfrm>
          <ns1:prstGeom prst="rect">
            <ns1:avLst/>
          </ns1:prstGeom>
          <ns1:noFill/>
          <ns1:ln/>
        </ns0:spPr>
        <ns0:txBody>
          <ns1:bodyPr wrap="square" rtlCol="0" anchor="ctr"/>
          <ns1:lstStyle/>
          <ns1:p>
            <ns1:pPr marL="0" indent="0">
              <ns1:lnSpc>
                <ns1:spcPct val="105000"/>
              </ns1:lnSpc>
              <ns1:buNone/>
            </ns1:pPr>
            <ns1:r>
              <ns1:rPr lang="en-US" sz="1200" dirty="0">
                <ns1:solidFill>
                  <ns1:srgbClr val="DFE7DA"/>
                </ns1:solidFill>
                <ns1:latin typeface="Nunito" pitchFamily="34" charset="0"/>
                <ns1:ea typeface="Nunito" pitchFamily="34" charset="-122"/>
                <ns1:cs typeface="Nunito" pitchFamily="34" charset="-120"/>
              </ns1:rPr>
              <ns1:t>with proven in-person track record</ns1:t>
            </ns1:r>
            <ns1:endParaRPr lang="en-US" sz="1200" dirty="0"/>
          </ns1:p>
        </ns0:txBody>
      </ns0:sp>
      <ns0:sp>
        <ns0:nvSpPr>
          <ns0:cNvPr id="18" name="Text 11"/>
          <ns0:cNvSpPr/>
          <ns0:nvPr/>
        </ns0:nvSpPr>
        <ns0:spPr>
          <ns1:xfrm>
            <ns1:off x="868680" y="5989320"/>
            <ns1:ext cx="10058400" cy="457200"/>
          </ns1:xfrm>
          <ns1:prstGeom prst="rect">
            <ns1:avLst/>
          </ns1:prstGeom>
          <ns1:noFill/>
          <ns1:ln/>
        </ns0:spPr>
        <ns0:txBody>
          <ns1:bodyPr wrap="square" rtlCol="0" anchor="ctr"/>
          <ns1:lstStyle/>
          <ns1:p>
            <ns1:pPr marL="0" indent="0">
              <ns1:buNone/>
            </ns1:pPr>
            <ns1:r>
              <ns1:rPr lang="en-US" sz="1500" b="1" dirty="0">
                <ns1:solidFill>
                  <ns1:srgbClr val="EDF3E6"/>
                </ns1:solidFill>
                <ns1:latin typeface="Nunito" pitchFamily="34" charset="0"/>
                <ns1:ea typeface="Nunito" pitchFamily="34" charset="-122"/>
                <ns1:cs typeface="Nunito" pitchFamily="34" charset="-120"/>
              </ns1:rPr>
              <ns1:t>info@harmoniaworld.net</ns1:t>
            </ns1:r>
            <ns1:r>
              <ns1:rPr lang="en-US" sz="1500" dirty="0">
                <ns1:solidFill>
                  <ns1:srgbClr val="9ABEA3"/>
                </ns1:solidFill>
                <ns1:latin typeface="Nunito" pitchFamily="34" charset="0"/>
                <ns1:ea typeface="Nunito" pitchFamily="34" charset="-122"/>
                <ns1:cs typeface="Nunito" pitchFamily="34" charset="-120"/>
              </ns1:rPr>
              <ns1:t>      ·     harmoniaworld.net</ns1:t>
            </ns1:r>
            <ns1:endParaRPr lang="en-US" sz="1500" dirty="0"/>
          </ns1:p>
        </ns0:txBody>
      </ns0:sp>
    </ns0:spTree>
  </ns0:cSld>
  <ns0:clrMapOvr>
    <ns1:masterClrMapping/>
  </ns0:clrMapOvr>
</ns0: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9F7F2"/>
        </a:solidFill>
        <a:effectLst/>
      </p:bgPr>
    </p:bg>
    <p:spTree>
      <p:nvGrpSpPr>
        <p:cNvPr id="1" name=""/>
        <p:cNvGrpSpPr/>
        <p:nvPr/>
      </p:nvGrpSpPr>
      <p:grpSpPr/>
      <p:sp>
        <p:nvSpPr>
          <p:cNvPr id="2" name="TextBox 1"/>
          <p:cNvSpPr txBox="1"/>
          <p:nvPr/>
        </p:nvSpPr>
        <p:spPr>
          <a:xfrm>
            <a:off x="685800" y="384048"/>
            <a:ext cx="10789920" cy="274320"/>
          </a:xfrm>
          <a:prstGeom prst="rect">
            <a:avLst/>
          </a:prstGeom>
          <a:noFill/>
        </p:spPr>
        <p:txBody>
          <a:bodyPr wrap="square" lIns="0" rIns="0" tIns="0" bIns="0">
            <a:spAutoFit/>
          </a:bodyPr>
          <a:lstStyle/>
          <a:p>
            <a:pPr>
              <a:defRPr sz="1000" b="1">
                <a:solidFill>
                  <a:srgbClr val="B87455"/>
                </a:solidFill>
                <a:latin typeface="Nunito"/>
              </a:defRPr>
            </a:pPr>
            <a:r>
              <a:t>HARMONIA / SEED VALIDATION</a:t>
            </a:r>
          </a:p>
        </p:txBody>
      </p:sp>
      <p:sp>
        <p:nvSpPr>
          <p:cNvPr id="3" name="TextBox 2"/>
          <p:cNvSpPr txBox="1"/>
          <p:nvPr/>
        </p:nvSpPr>
        <p:spPr>
          <a:xfrm>
            <a:off x="685800" y="850392"/>
            <a:ext cx="10789920" cy="594360"/>
          </a:xfrm>
          <a:prstGeom prst="rect">
            <a:avLst/>
          </a:prstGeom>
          <a:noFill/>
        </p:spPr>
        <p:txBody>
          <a:bodyPr wrap="square" lIns="0" rIns="0" tIns="0" bIns="0">
            <a:spAutoFit/>
          </a:bodyPr>
          <a:lstStyle/>
          <a:p>
            <a:pPr>
              <a:defRPr sz="2600" b="1">
                <a:solidFill>
                  <a:srgbClr val="293E35"/>
                </a:solidFill>
                <a:latin typeface="Georgia"/>
              </a:defRPr>
            </a:pPr>
            <a:r>
              <a:t>What the first 18 months must establish</a:t>
            </a:r>
          </a:p>
        </p:txBody>
      </p:sp>
      <p:sp>
        <p:nvSpPr>
          <p:cNvPr id="4" name="TextBox 3"/>
          <p:cNvSpPr txBox="1"/>
          <p:nvPr/>
        </p:nvSpPr>
        <p:spPr>
          <a:xfrm>
            <a:off x="685800" y="6473952"/>
            <a:ext cx="10789920" cy="182880"/>
          </a:xfrm>
          <a:prstGeom prst="rect">
            <a:avLst/>
          </a:prstGeom>
          <a:noFill/>
        </p:spPr>
        <p:txBody>
          <a:bodyPr wrap="square" lIns="0" rIns="0" tIns="0" bIns="0">
            <a:spAutoFit/>
          </a:bodyPr>
          <a:lstStyle/>
          <a:p>
            <a:pPr>
              <a:defRPr sz="800" b="0">
                <a:solidFill>
                  <a:srgbClr val="65756A"/>
                </a:solidFill>
                <a:latin typeface="Nunito"/>
              </a:defRPr>
            </a:pPr>
            <a:r>
              <a:t>harmonia.orka.solutions/investor/#seed-kpis</a:t>
            </a:r>
          </a:p>
        </p:txBody>
      </p:sp>
      <p:sp>
        <p:nvSpPr>
          <p:cNvPr id="5" name="TextBox 4"/>
          <p:cNvSpPr txBox="1"/>
          <p:nvPr/>
        </p:nvSpPr>
        <p:spPr>
          <a:xfrm>
            <a:off x="685800" y="1463040"/>
            <a:ext cx="10789920" cy="438912"/>
          </a:xfrm>
          <a:prstGeom prst="rect">
            <a:avLst/>
          </a:prstGeom>
          <a:noFill/>
        </p:spPr>
        <p:txBody>
          <a:bodyPr wrap="square" lIns="0" rIns="0" tIns="0" bIns="0">
            <a:spAutoFit/>
          </a:bodyPr>
          <a:lstStyle/>
          <a:p>
            <a:pPr>
              <a:defRPr sz="1000" b="0">
                <a:solidFill>
                  <a:srgbClr val="65756A"/>
                </a:solidFill>
                <a:latin typeface="Nunito"/>
              </a:defRPr>
            </a:pPr>
            <a:r>
              <a:t>Management validation targets, not achieved results. M1–M18: January 2027–June 2028. Targets apply to cohorts with enough follow-up; feasibility must be tested.</a:t>
            </a:r>
          </a:p>
        </p:txBody>
      </p:sp>
      <p:graphicFrame>
        <p:nvGraphicFramePr>
          <p:cNvPr id="6" name="Table 5"/>
          <p:cNvGraphicFramePr>
            <a:graphicFrameLocks noGrp="1"/>
          </p:cNvGraphicFramePr>
          <p:nvPr/>
        </p:nvGraphicFramePr>
        <p:xfrm>
          <a:off x="685800" y="1938528"/>
          <a:ext cx="10789920" cy="3877056"/>
        </p:xfrm>
        <a:graphic>
          <a:graphicData uri="http://schemas.openxmlformats.org/drawingml/2006/table">
            <a:tbl>
              <a:tblPr firstRow="1" bandRow="1">
                <a:tableStyleId>{5C22544A-7EE6-4342-B048-85BDC9FD1C3A}</a:tableStyleId>
              </a:tblPr>
              <a:tblGrid>
                <a:gridCol w="3337560"/>
                <a:gridCol w="3337560"/>
                <a:gridCol w="4114800"/>
              </a:tblGrid>
              <a:tr h="365760">
                <a:tc>
                  <a:txBody>
                    <a:bodyPr/>
                    <a:lstStyle/>
                    <a:p>
                      <a:pPr>
                        <a:defRPr sz="1050" b="1">
                          <a:solidFill>
                            <a:srgbClr val="293E35"/>
                          </a:solidFill>
                          <a:latin typeface="Nunito"/>
                        </a:defRPr>
                      </a:pPr>
                      <a:r>
                        <a:t>Measure</a:t>
                      </a:r>
                    </a:p>
                  </a:txBody>
                  <a:tcPr marL="91440" marR="91440" marT="68580" marB="68580" anchor="t">
                    <a:solidFill>
                      <a:srgbClr val="FFFFFF"/>
                    </a:solidFill>
                  </a:tcPr>
                </a:tc>
                <a:tc>
                  <a:txBody>
                    <a:bodyPr/>
                    <a:lstStyle/>
                    <a:p>
                      <a:pPr>
                        <a:defRPr sz="1050" b="1">
                          <a:solidFill>
                            <a:srgbClr val="293E35"/>
                          </a:solidFill>
                          <a:latin typeface="Nunito"/>
                        </a:defRPr>
                      </a:pPr>
                      <a:r>
                        <a:t>By M12</a:t>
                      </a:r>
                    </a:p>
                  </a:txBody>
                  <a:tcPr marL="91440" marR="91440" marT="68580" marB="68580" anchor="t">
                    <a:solidFill>
                      <a:srgbClr val="FFFFFF"/>
                    </a:solidFill>
                  </a:tcPr>
                </a:tc>
                <a:tc>
                  <a:txBody>
                    <a:bodyPr/>
                    <a:lstStyle/>
                    <a:p>
                      <a:pPr>
                        <a:defRPr sz="1050" b="1">
                          <a:solidFill>
                            <a:srgbClr val="293E35"/>
                          </a:solidFill>
                          <a:latin typeface="Nunito"/>
                        </a:defRPr>
                      </a:pPr>
                      <a:r>
                        <a:t>By M18</a:t>
                      </a:r>
                    </a:p>
                  </a:txBody>
                  <a:tcPr marL="91440" marR="91440" marT="68580" marB="68580" anchor="t">
                    <a:solidFill>
                      <a:srgbClr val="FFFFFF"/>
                    </a:solidFill>
                  </a:tcPr>
                </a:tc>
              </a:tr>
              <a:tr h="438912">
                <a:tc>
                  <a:txBody>
                    <a:bodyPr/>
                    <a:lstStyle/>
                    <a:p>
                      <a:pPr>
                        <a:defRPr sz="1050" b="1">
                          <a:solidFill>
                            <a:srgbClr val="FFFFFF"/>
                          </a:solidFill>
                          <a:latin typeface="Nunito"/>
                        </a:defRPr>
                      </a:pPr>
                      <a:r>
                        <a:t>Trial → two payments</a:t>
                      </a:r>
                    </a:p>
                  </a:txBody>
                  <a:tcPr marL="91440" marR="91440" marT="68580" marB="68580" anchor="t">
                    <a:solidFill>
                      <a:srgbClr val="293E35"/>
                    </a:solidFill>
                  </a:tcPr>
                </a:tc>
                <a:tc>
                  <a:txBody>
                    <a:bodyPr/>
                    <a:lstStyle/>
                    <a:p>
                      <a:pPr>
                        <a:defRPr sz="1050" b="0">
                          <a:solidFill>
                            <a:srgbClr val="FFFFFF"/>
                          </a:solidFill>
                          <a:latin typeface="Nunito"/>
                        </a:defRPr>
                      </a:pPr>
                      <a:r>
                        <a:t>≥20% of started monthly trials</a:t>
                      </a:r>
                    </a:p>
                  </a:txBody>
                  <a:tcPr marL="91440" marR="91440" marT="68580" marB="68580" anchor="t">
                    <a:solidFill>
                      <a:srgbClr val="293E35"/>
                    </a:solidFill>
                  </a:tcPr>
                </a:tc>
                <a:tc>
                  <a:txBody>
                    <a:bodyPr/>
                    <a:lstStyle/>
                    <a:p>
                      <a:pPr>
                        <a:defRPr sz="1050" b="0">
                          <a:solidFill>
                            <a:srgbClr val="FFFFFF"/>
                          </a:solidFill>
                          <a:latin typeface="Nunito"/>
                        </a:defRPr>
                      </a:pPr>
                      <a:r>
                        <a:t>≥25% of started monthly trials</a:t>
                      </a:r>
                    </a:p>
                  </a:txBody>
                  <a:tcPr marL="91440" marR="91440" marT="68580" marB="68580" anchor="t">
                    <a:solidFill>
                      <a:srgbClr val="293E35"/>
                    </a:solidFill>
                  </a:tcPr>
                </a:tc>
              </a:tr>
              <a:tr h="438912">
                <a:tc>
                  <a:txBody>
                    <a:bodyPr/>
                    <a:lstStyle/>
                    <a:p>
                      <a:pPr>
                        <a:defRPr sz="1050" b="1">
                          <a:solidFill>
                            <a:srgbClr val="293E35"/>
                          </a:solidFill>
                          <a:latin typeface="Nunito"/>
                        </a:defRPr>
                      </a:pPr>
                      <a:r>
                        <a:t>First payment / first monthly renewal</a:t>
                      </a:r>
                    </a:p>
                  </a:txBody>
                  <a:tcPr marL="91440" marR="91440" marT="68580" marB="68580" anchor="t">
                    <a:solidFill>
                      <a:srgbClr val="FFFFFF"/>
                    </a:solidFill>
                  </a:tcPr>
                </a:tc>
                <a:tc>
                  <a:txBody>
                    <a:bodyPr/>
                    <a:lstStyle/>
                    <a:p>
                      <a:pPr>
                        <a:defRPr sz="1050" b="0">
                          <a:solidFill>
                            <a:srgbClr val="293E35"/>
                          </a:solidFill>
                          <a:latin typeface="Nunito"/>
                        </a:defRPr>
                      </a:pPr>
                      <a:r>
                        <a:t>≥35% of trials / ≥60% of first payers</a:t>
                      </a:r>
                    </a:p>
                  </a:txBody>
                  <a:tcPr marL="91440" marR="91440" marT="68580" marB="68580" anchor="t">
                    <a:solidFill>
                      <a:srgbClr val="FFFFFF"/>
                    </a:solidFill>
                  </a:tcPr>
                </a:tc>
                <a:tc>
                  <a:txBody>
                    <a:bodyPr/>
                    <a:lstStyle/>
                    <a:p>
                      <a:pPr>
                        <a:defRPr sz="1050" b="0">
                          <a:solidFill>
                            <a:srgbClr val="293E35"/>
                          </a:solidFill>
                          <a:latin typeface="Nunito"/>
                        </a:defRPr>
                      </a:pPr>
                      <a:r>
                        <a:t>≥40% of trials / ≥65% of first payers</a:t>
                      </a:r>
                    </a:p>
                  </a:txBody>
                  <a:tcPr marL="91440" marR="91440" marT="68580" marB="68580" anchor="t">
                    <a:solidFill>
                      <a:srgbClr val="FFFFFF"/>
                    </a:solidFill>
                  </a:tcPr>
                </a:tc>
              </a:tr>
              <a:tr h="438912">
                <a:tc>
                  <a:txBody>
                    <a:bodyPr/>
                    <a:lstStyle/>
                    <a:p>
                      <a:pPr>
                        <a:defRPr sz="1050" b="1">
                          <a:solidFill>
                            <a:srgbClr val="293E35"/>
                          </a:solidFill>
                          <a:latin typeface="Nunito"/>
                        </a:defRPr>
                      </a:pPr>
                      <a:r>
                        <a:t>Cumulative paid retention</a:t>
                      </a:r>
                    </a:p>
                  </a:txBody>
                  <a:tcPr marL="91440" marR="91440" marT="68580" marB="68580" anchor="t">
                    <a:solidFill>
                      <a:srgbClr val="F9F7F2"/>
                    </a:solidFill>
                  </a:tcPr>
                </a:tc>
                <a:tc>
                  <a:txBody>
                    <a:bodyPr/>
                    <a:lstStyle/>
                    <a:p>
                      <a:pPr>
                        <a:defRPr sz="1050" b="0">
                          <a:solidFill>
                            <a:srgbClr val="293E35"/>
                          </a:solidFill>
                          <a:latin typeface="Nunito"/>
                        </a:defRPr>
                      </a:pPr>
                      <a:r>
                        <a:t>Report the first three renewals</a:t>
                      </a:r>
                    </a:p>
                  </a:txBody>
                  <a:tcPr marL="91440" marR="91440" marT="68580" marB="68580" anchor="t">
                    <a:solidFill>
                      <a:srgbClr val="F9F7F2"/>
                    </a:solidFill>
                  </a:tcPr>
                </a:tc>
                <a:tc>
                  <a:txBody>
                    <a:bodyPr/>
                    <a:lstStyle/>
                    <a:p>
                      <a:pPr>
                        <a:defRPr sz="1050" b="0">
                          <a:solidFill>
                            <a:srgbClr val="293E35"/>
                          </a:solidFill>
                          <a:latin typeface="Nunito"/>
                        </a:defRPr>
                      </a:pPr>
                      <a:r>
                        <a:t>≥40% after 3rd renewal; ≥25% after 6th</a:t>
                      </a:r>
                    </a:p>
                  </a:txBody>
                  <a:tcPr marL="91440" marR="91440" marT="68580" marB="68580" anchor="t">
                    <a:solidFill>
                      <a:srgbClr val="F9F7F2"/>
                    </a:solidFill>
                  </a:tcPr>
                </a:tc>
              </a:tr>
              <a:tr h="438912">
                <a:tc>
                  <a:txBody>
                    <a:bodyPr/>
                    <a:lstStyle/>
                    <a:p>
                      <a:pPr>
                        <a:defRPr sz="1050" b="1">
                          <a:solidFill>
                            <a:srgbClr val="293E35"/>
                          </a:solidFill>
                          <a:latin typeface="Nunito"/>
                        </a:defRPr>
                      </a:pPr>
                      <a:r>
                        <a:t>Parent-reported usefulness</a:t>
                      </a:r>
                    </a:p>
                  </a:txBody>
                  <a:tcPr marL="91440" marR="91440" marT="68580" marB="68580" anchor="t">
                    <a:solidFill>
                      <a:srgbClr val="FFFFFF"/>
                    </a:solidFill>
                  </a:tcPr>
                </a:tc>
                <a:tc>
                  <a:txBody>
                    <a:bodyPr/>
                    <a:lstStyle/>
                    <a:p>
                      <a:pPr>
                        <a:defRPr sz="1050" b="0">
                          <a:solidFill>
                            <a:srgbClr val="293E35"/>
                          </a:solidFill>
                          <a:latin typeface="Nunito"/>
                        </a:defRPr>
                      </a:pPr>
                      <a:r>
                        <a:t>≥70% ratings of 4–5/5; ≥70% response</a:t>
                      </a:r>
                    </a:p>
                  </a:txBody>
                  <a:tcPr marL="91440" marR="91440" marT="68580" marB="68580" anchor="t">
                    <a:solidFill>
                      <a:srgbClr val="FFFFFF"/>
                    </a:solidFill>
                  </a:tcPr>
                </a:tc>
                <a:tc>
                  <a:txBody>
                    <a:bodyPr/>
                    <a:lstStyle/>
                    <a:p>
                      <a:pPr>
                        <a:defRPr sz="1050" b="0">
                          <a:solidFill>
                            <a:srgbClr val="293E35"/>
                          </a:solidFill>
                          <a:latin typeface="Nunito"/>
                        </a:defRPr>
                      </a:pPr>
                      <a:r>
                        <a:t>Same target; include families that cancel</a:t>
                      </a:r>
                    </a:p>
                  </a:txBody>
                  <a:tcPr marL="91440" marR="91440" marT="68580" marB="68580" anchor="t">
                    <a:solidFill>
                      <a:srgbClr val="FFFFFF"/>
                    </a:solidFill>
                  </a:tcPr>
                </a:tc>
              </a:tr>
              <a:tr h="438912">
                <a:tc>
                  <a:txBody>
                    <a:bodyPr/>
                    <a:lstStyle/>
                    <a:p>
                      <a:pPr>
                        <a:defRPr sz="1050" b="1">
                          <a:solidFill>
                            <a:srgbClr val="293E35"/>
                          </a:solidFill>
                          <a:latin typeface="Nunito"/>
                        </a:defRPr>
                      </a:pPr>
                      <a:r>
                        <a:t>Meaningful use before renewal</a:t>
                      </a:r>
                    </a:p>
                  </a:txBody>
                  <a:tcPr marL="91440" marR="91440" marT="68580" marB="68580" anchor="t">
                    <a:solidFill>
                      <a:srgbClr val="F9F7F2"/>
                    </a:solidFill>
                  </a:tcPr>
                </a:tc>
                <a:tc>
                  <a:txBody>
                    <a:bodyPr/>
                    <a:lstStyle/>
                    <a:p>
                      <a:pPr>
                        <a:defRPr sz="1050" b="0">
                          <a:solidFill>
                            <a:srgbClr val="293E35"/>
                          </a:solidFill>
                          <a:latin typeface="Nunito"/>
                        </a:defRPr>
                      </a:pPr>
                      <a:r>
                        <a:t>Establish the baseline</a:t>
                      </a:r>
                    </a:p>
                  </a:txBody>
                  <a:tcPr marL="91440" marR="91440" marT="68580" marB="68580" anchor="t">
                    <a:solidFill>
                      <a:srgbClr val="F9F7F2"/>
                    </a:solidFill>
                  </a:tcPr>
                </a:tc>
                <a:tc>
                  <a:txBody>
                    <a:bodyPr/>
                    <a:lstStyle/>
                    <a:p>
                      <a:pPr>
                        <a:defRPr sz="1050" b="0">
                          <a:solidFill>
                            <a:srgbClr val="293E35"/>
                          </a:solidFill>
                          <a:latin typeface="Nunito"/>
                        </a:defRPr>
                      </a:pPr>
                      <a:r>
                        <a:t>≥50% of renewers active in the prior 15 days</a:t>
                      </a:r>
                    </a:p>
                  </a:txBody>
                  <a:tcPr marL="91440" marR="91440" marT="68580" marB="68580" anchor="t">
                    <a:solidFill>
                      <a:srgbClr val="F9F7F2"/>
                    </a:solidFill>
                  </a:tcPr>
                </a:tc>
              </a:tr>
              <a:tr h="438912">
                <a:tc>
                  <a:txBody>
                    <a:bodyPr/>
                    <a:lstStyle/>
                    <a:p>
                      <a:pPr>
                        <a:defRPr sz="1050" b="1">
                          <a:solidFill>
                            <a:srgbClr val="293E35"/>
                          </a:solidFill>
                          <a:latin typeface="Nunito"/>
                        </a:defRPr>
                      </a:pPr>
                      <a:r>
                        <a:t>Refunds of initial charges within 30 days</a:t>
                      </a:r>
                    </a:p>
                  </a:txBody>
                  <a:tcPr marL="91440" marR="91440" marT="68580" marB="68580" anchor="t">
                    <a:solidFill>
                      <a:srgbClr val="FFFFFF"/>
                    </a:solidFill>
                  </a:tcPr>
                </a:tc>
                <a:tc>
                  <a:txBody>
                    <a:bodyPr/>
                    <a:lstStyle/>
                    <a:p>
                      <a:pPr>
                        <a:defRPr sz="1050" b="0">
                          <a:solidFill>
                            <a:srgbClr val="293E35"/>
                          </a:solidFill>
                          <a:latin typeface="Nunito"/>
                        </a:defRPr>
                      </a:pPr>
                      <a:r>
                        <a:t>Track counts and reasons</a:t>
                      </a:r>
                    </a:p>
                  </a:txBody>
                  <a:tcPr marL="91440" marR="91440" marT="68580" marB="68580" anchor="t">
                    <a:solidFill>
                      <a:srgbClr val="FFFFFF"/>
                    </a:solidFill>
                  </a:tcPr>
                </a:tc>
                <a:tc>
                  <a:txBody>
                    <a:bodyPr/>
                    <a:lstStyle/>
                    <a:p>
                      <a:pPr>
                        <a:defRPr sz="1050" b="0">
                          <a:solidFill>
                            <a:srgbClr val="293E35"/>
                          </a:solidFill>
                          <a:latin typeface="Nunito"/>
                        </a:defRPr>
                      </a:pPr>
                      <a:r>
                        <a:t>≤3%; investigate above 5%</a:t>
                      </a:r>
                    </a:p>
                  </a:txBody>
                  <a:tcPr marL="91440" marR="91440" marT="68580" marB="68580" anchor="t">
                    <a:solidFill>
                      <a:srgbClr val="FFFFFF"/>
                    </a:solidFill>
                  </a:tcPr>
                </a:tc>
              </a:tr>
              <a:tr h="438912">
                <a:tc>
                  <a:txBody>
                    <a:bodyPr/>
                    <a:lstStyle/>
                    <a:p>
                      <a:pPr>
                        <a:defRPr sz="1050" b="1">
                          <a:solidFill>
                            <a:srgbClr val="293E35"/>
                          </a:solidFill>
                          <a:latin typeface="Nunito"/>
                        </a:defRPr>
                      </a:pPr>
                      <a:r>
                        <a:t>Croatian channel CAC / observed payback</a:t>
                      </a:r>
                    </a:p>
                  </a:txBody>
                  <a:tcPr marL="91440" marR="91440" marT="68580" marB="68580" anchor="t">
                    <a:solidFill>
                      <a:srgbClr val="F9F7F2"/>
                    </a:solidFill>
                  </a:tcPr>
                </a:tc>
                <a:tc>
                  <a:txBody>
                    <a:bodyPr/>
                    <a:lstStyle/>
                    <a:p>
                      <a:pPr>
                        <a:defRPr sz="1050" b="0">
                          <a:solidFill>
                            <a:srgbClr val="293E35"/>
                          </a:solidFill>
                          <a:latin typeface="Nunito"/>
                        </a:defRPr>
                      </a:pPr>
                      <a:r>
                        <a:t>≤€25 as a learning milestone</a:t>
                      </a:r>
                    </a:p>
                  </a:txBody>
                  <a:tcPr marL="91440" marR="91440" marT="68580" marB="68580" anchor="t">
                    <a:solidFill>
                      <a:srgbClr val="F9F7F2"/>
                    </a:solidFill>
                  </a:tcPr>
                </a:tc>
                <a:tc>
                  <a:txBody>
                    <a:bodyPr/>
                    <a:lstStyle/>
                    <a:p>
                      <a:pPr>
                        <a:defRPr sz="1050" b="0">
                          <a:solidFill>
                            <a:srgbClr val="293E35"/>
                          </a:solidFill>
                          <a:latin typeface="Nunito"/>
                        </a:defRPr>
                      </a:pPr>
                      <a:r>
                        <a:t>About €18 or less; payback within 9 months</a:t>
                      </a:r>
                    </a:p>
                  </a:txBody>
                  <a:tcPr marL="91440" marR="91440" marT="68580" marB="68580" anchor="t">
                    <a:solidFill>
                      <a:srgbClr val="F9F7F2"/>
                    </a:solidFill>
                  </a:tcPr>
                </a:tc>
              </a:tr>
              <a:tr h="438912">
                <a:tc>
                  <a:txBody>
                    <a:bodyPr/>
                    <a:lstStyle/>
                    <a:p>
                      <a:pPr>
                        <a:defRPr sz="1050" b="1">
                          <a:solidFill>
                            <a:srgbClr val="293E35"/>
                          </a:solidFill>
                          <a:latin typeface="Nunito"/>
                        </a:defRPr>
                      </a:pPr>
                      <a:r>
                        <a:t>Active paid base and MRR</a:t>
                      </a:r>
                    </a:p>
                  </a:txBody>
                  <a:tcPr marL="91440" marR="91440" marT="68580" marB="68580" anchor="t">
                    <a:solidFill>
                      <a:srgbClr val="FFFFFF"/>
                    </a:solidFill>
                  </a:tcPr>
                </a:tc>
                <a:tc>
                  <a:txBody>
                    <a:bodyPr/>
                    <a:lstStyle/>
                    <a:p>
                      <a:pPr>
                        <a:defRPr sz="1050" b="0">
                          <a:solidFill>
                            <a:srgbClr val="293E35"/>
                          </a:solidFill>
                          <a:latin typeface="Nunito"/>
                        </a:defRPr>
                      </a:pPr>
                      <a:r>
                        <a:t>Monthly new, renewed and lost subscriptions; MRR</a:t>
                      </a:r>
                    </a:p>
                  </a:txBody>
                  <a:tcPr marL="91440" marR="91440" marT="68580" marB="68580" anchor="t">
                    <a:solidFill>
                      <a:srgbClr val="FFFFFF"/>
                    </a:solidFill>
                  </a:tcPr>
                </a:tc>
                <a:tc>
                  <a:txBody>
                    <a:bodyPr/>
                    <a:lstStyle/>
                    <a:p>
                      <a:pPr>
                        <a:defRPr sz="1050" b="0">
                          <a:solidFill>
                            <a:srgbClr val="293E35"/>
                          </a:solidFill>
                          <a:latin typeface="Nunito"/>
                        </a:defRPr>
                      </a:pPr>
                      <a:r>
                        <a:t>About 1,200 active payers; validate in a monthly model</a:t>
                      </a:r>
                    </a:p>
                  </a:txBody>
                  <a:tcPr marL="91440" marR="91440" marT="68580" marB="68580" anchor="t">
                    <a:solidFill>
                      <a:srgbClr val="FFFFFF"/>
                    </a:solidFill>
                  </a:tcPr>
                </a:tc>
              </a:tr>
            </a:tbl>
          </a:graphicData>
        </a:graphic>
      </p:graphicFrame>
      <p:sp>
        <p:nvSpPr>
          <p:cNvPr id="7" name="TextBox 6"/>
          <p:cNvSpPr txBox="1"/>
          <p:nvPr/>
        </p:nvSpPr>
        <p:spPr>
          <a:xfrm>
            <a:off x="685800" y="6016752"/>
            <a:ext cx="10789920" cy="384048"/>
          </a:xfrm>
          <a:prstGeom prst="rect">
            <a:avLst/>
          </a:prstGeom>
          <a:noFill/>
        </p:spPr>
        <p:txBody>
          <a:bodyPr wrap="square" lIns="0" rIns="0" tIns="0" bIns="0">
            <a:spAutoFit/>
          </a:bodyPr>
          <a:lstStyle/>
          <a:p>
            <a:pPr>
              <a:defRPr sz="900" b="0">
                <a:solidFill>
                  <a:srgbClr val="65756A"/>
                </a:solidFill>
                <a:latin typeface="Nunito"/>
              </a:defRPr>
            </a:pPr>
            <a:r>
              <a:t>The financial base keeps its conservative 10% conversion assumption. Operational targets of 35–40% do not automatically increase the revenue forecast. The existing 1,201-payer ambition still needs monthly cohort validation.</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9F7F2"/>
        </a:solidFill>
        <a:effectLst/>
      </p:bgPr>
    </p:bg>
    <p:spTree>
      <p:nvGrpSpPr>
        <p:cNvPr id="1" name=""/>
        <p:cNvGrpSpPr/>
        <p:nvPr/>
      </p:nvGrpSpPr>
      <p:grpSpPr/>
      <p:sp>
        <p:nvSpPr>
          <p:cNvPr id="2" name="TextBox 1"/>
          <p:cNvSpPr txBox="1"/>
          <p:nvPr/>
        </p:nvSpPr>
        <p:spPr>
          <a:xfrm>
            <a:off x="685800" y="384048"/>
            <a:ext cx="10789920" cy="274320"/>
          </a:xfrm>
          <a:prstGeom prst="rect">
            <a:avLst/>
          </a:prstGeom>
          <a:noFill/>
        </p:spPr>
        <p:txBody>
          <a:bodyPr wrap="square" lIns="0" rIns="0" tIns="0" bIns="0">
            <a:spAutoFit/>
          </a:bodyPr>
          <a:lstStyle/>
          <a:p>
            <a:pPr>
              <a:defRPr sz="1000" b="1">
                <a:solidFill>
                  <a:srgbClr val="B87455"/>
                </a:solidFill>
                <a:latin typeface="Nunito"/>
              </a:defRPr>
            </a:pPr>
            <a:r>
              <a:t>HARMONIA / SEED VALIDATION</a:t>
            </a:r>
          </a:p>
        </p:txBody>
      </p:sp>
      <p:sp>
        <p:nvSpPr>
          <p:cNvPr id="3" name="TextBox 2"/>
          <p:cNvSpPr txBox="1"/>
          <p:nvPr/>
        </p:nvSpPr>
        <p:spPr>
          <a:xfrm>
            <a:off x="685800" y="850392"/>
            <a:ext cx="10789920" cy="594360"/>
          </a:xfrm>
          <a:prstGeom prst="rect">
            <a:avLst/>
          </a:prstGeom>
          <a:noFill/>
        </p:spPr>
        <p:txBody>
          <a:bodyPr wrap="square" lIns="0" rIns="0" tIns="0" bIns="0">
            <a:spAutoFit/>
          </a:bodyPr>
          <a:lstStyle/>
          <a:p>
            <a:pPr>
              <a:defRPr sz="2600" b="1">
                <a:solidFill>
                  <a:srgbClr val="293E35"/>
                </a:solidFill>
                <a:latin typeface="Georgia"/>
              </a:defRPr>
            </a:pPr>
            <a:r>
              <a:t>How to read opt-out subscription evidence</a:t>
            </a:r>
          </a:p>
        </p:txBody>
      </p:sp>
      <p:sp>
        <p:nvSpPr>
          <p:cNvPr id="4" name="TextBox 3"/>
          <p:cNvSpPr txBox="1"/>
          <p:nvPr/>
        </p:nvSpPr>
        <p:spPr>
          <a:xfrm>
            <a:off x="685800" y="6473952"/>
            <a:ext cx="10789920" cy="182880"/>
          </a:xfrm>
          <a:prstGeom prst="rect">
            <a:avLst/>
          </a:prstGeom>
          <a:noFill/>
        </p:spPr>
        <p:txBody>
          <a:bodyPr wrap="square" lIns="0" rIns="0" tIns="0" bIns="0">
            <a:spAutoFit/>
          </a:bodyPr>
          <a:lstStyle/>
          <a:p>
            <a:pPr>
              <a:defRPr sz="800" b="0">
                <a:solidFill>
                  <a:srgbClr val="65756A"/>
                </a:solidFill>
                <a:latin typeface="Nunito"/>
              </a:defRPr>
            </a:pPr>
            <a:r>
              <a:t>harmonia.orka.solutions/investor/#seed-kpis</a:t>
            </a:r>
          </a:p>
        </p:txBody>
      </p:sp>
      <p:sp>
        <p:nvSpPr>
          <p:cNvPr id="5" name="TextBox 4"/>
          <p:cNvSpPr txBox="1"/>
          <p:nvPr/>
        </p:nvSpPr>
        <p:spPr>
          <a:xfrm>
            <a:off x="685800" y="1737360"/>
            <a:ext cx="5166360" cy="292608"/>
          </a:xfrm>
          <a:prstGeom prst="rect">
            <a:avLst/>
          </a:prstGeom>
          <a:noFill/>
        </p:spPr>
        <p:txBody>
          <a:bodyPr wrap="square" lIns="0" rIns="0" tIns="0" bIns="0">
            <a:spAutoFit/>
          </a:bodyPr>
          <a:lstStyle/>
          <a:p>
            <a:pPr>
              <a:defRPr sz="1400" b="1">
                <a:solidFill>
                  <a:srgbClr val="293E35"/>
                </a:solidFill>
                <a:latin typeface="Nunito"/>
              </a:defRPr>
            </a:pPr>
            <a:r>
              <a:t>Trial denominator</a:t>
            </a:r>
          </a:p>
        </p:txBody>
      </p:sp>
      <p:sp>
        <p:nvSpPr>
          <p:cNvPr id="6" name="TextBox 5"/>
          <p:cNvSpPr txBox="1"/>
          <p:nvPr/>
        </p:nvSpPr>
        <p:spPr>
          <a:xfrm>
            <a:off x="685800" y="2093976"/>
            <a:ext cx="5166360" cy="932688"/>
          </a:xfrm>
          <a:prstGeom prst="rect">
            <a:avLst/>
          </a:prstGeom>
          <a:noFill/>
        </p:spPr>
        <p:txBody>
          <a:bodyPr wrap="square" lIns="0" rIns="0" tIns="0" bIns="0">
            <a:spAutoFit/>
          </a:bodyPr>
          <a:lstStyle/>
          <a:p>
            <a:pPr>
              <a:defRPr sz="1120" b="0">
                <a:solidFill>
                  <a:srgbClr val="293E35"/>
                </a:solidFill>
                <a:latin typeface="Nunito"/>
              </a:defRPr>
            </a:pPr>
            <a:r>
              <a:t>All started monthly trials with future billing authorised, including early cancellations. Free pilot cohorts 20 + 30 are excluded.</a:t>
            </a:r>
          </a:p>
        </p:txBody>
      </p:sp>
      <p:sp>
        <p:nvSpPr>
          <p:cNvPr id="7" name="TextBox 6"/>
          <p:cNvSpPr txBox="1"/>
          <p:nvPr/>
        </p:nvSpPr>
        <p:spPr>
          <a:xfrm>
            <a:off x="6217920" y="1737360"/>
            <a:ext cx="5166360" cy="292608"/>
          </a:xfrm>
          <a:prstGeom prst="rect">
            <a:avLst/>
          </a:prstGeom>
          <a:noFill/>
        </p:spPr>
        <p:txBody>
          <a:bodyPr wrap="square" lIns="0" rIns="0" tIns="0" bIns="0">
            <a:spAutoFit/>
          </a:bodyPr>
          <a:lstStyle/>
          <a:p>
            <a:pPr>
              <a:defRPr sz="1400" b="1">
                <a:solidFill>
                  <a:srgbClr val="293E35"/>
                </a:solidFill>
                <a:latin typeface="Nunito"/>
              </a:defRPr>
            </a:pPr>
            <a:r>
              <a:t>Payment timing</a:t>
            </a:r>
          </a:p>
        </p:txBody>
      </p:sp>
      <p:sp>
        <p:nvSpPr>
          <p:cNvPr id="8" name="TextBox 7"/>
          <p:cNvSpPr txBox="1"/>
          <p:nvPr/>
        </p:nvSpPr>
        <p:spPr>
          <a:xfrm>
            <a:off x="6217920" y="2093976"/>
            <a:ext cx="5166360" cy="932688"/>
          </a:xfrm>
          <a:prstGeom prst="rect">
            <a:avLst/>
          </a:prstGeom>
          <a:noFill/>
        </p:spPr>
        <p:txBody>
          <a:bodyPr wrap="square" lIns="0" rIns="0" tIns="0" bIns="0">
            <a:spAutoFit/>
          </a:bodyPr>
          <a:lstStyle/>
          <a:p>
            <a:pPr>
              <a:defRPr sz="1120" b="0">
                <a:solidFill>
                  <a:srgbClr val="293E35"/>
                </a:solidFill>
                <a:latin typeface="Nunito"/>
              </a:defRPr>
            </a:pPr>
            <a:r>
              <a:t>First charge ≈D20; first renewal ≈D50. Read two payments 14 days later (≈D64–65), net of refunds at that date; update later refunds. Actual due dates govern.</a:t>
            </a:r>
          </a:p>
        </p:txBody>
      </p:sp>
      <p:sp>
        <p:nvSpPr>
          <p:cNvPr id="9" name="TextBox 8"/>
          <p:cNvSpPr txBox="1"/>
          <p:nvPr/>
        </p:nvSpPr>
        <p:spPr>
          <a:xfrm>
            <a:off x="685800" y="3090672"/>
            <a:ext cx="5166360" cy="292608"/>
          </a:xfrm>
          <a:prstGeom prst="rect">
            <a:avLst/>
          </a:prstGeom>
          <a:noFill/>
        </p:spPr>
        <p:txBody>
          <a:bodyPr wrap="square" lIns="0" rIns="0" tIns="0" bIns="0">
            <a:spAutoFit/>
          </a:bodyPr>
          <a:lstStyle/>
          <a:p>
            <a:pPr>
              <a:defRPr sz="1400" b="1">
                <a:solidFill>
                  <a:srgbClr val="293E35"/>
                </a:solidFill>
                <a:latin typeface="Nunito"/>
              </a:defRPr>
            </a:pPr>
            <a:r>
              <a:t>Cumulative retention</a:t>
            </a:r>
          </a:p>
        </p:txBody>
      </p:sp>
      <p:sp>
        <p:nvSpPr>
          <p:cNvPr id="10" name="TextBox 9"/>
          <p:cNvSpPr txBox="1"/>
          <p:nvPr/>
        </p:nvSpPr>
        <p:spPr>
          <a:xfrm>
            <a:off x="685800" y="3447288"/>
            <a:ext cx="5166360" cy="932688"/>
          </a:xfrm>
          <a:prstGeom prst="rect">
            <a:avLst/>
          </a:prstGeom>
          <a:noFill/>
        </p:spPr>
        <p:txBody>
          <a:bodyPr wrap="square" lIns="0" rIns="0" tIns="0" bIns="0">
            <a:spAutoFit/>
          </a:bodyPr>
          <a:lstStyle/>
          <a:p>
            <a:pPr>
              <a:defRPr sz="1120" b="0">
                <a:solidFill>
                  <a:srgbClr val="293E35"/>
                </a:solidFill>
                <a:latin typeface="Nunito"/>
              </a:defRPr>
            </a:pPr>
            <a:r>
              <a:t>Third renewal = fourth charge. Keep the original first-payer denominator with sufficient follow-up. Show annual plans and reactivations separately.</a:t>
            </a:r>
          </a:p>
        </p:txBody>
      </p:sp>
      <p:sp>
        <p:nvSpPr>
          <p:cNvPr id="11" name="TextBox 10"/>
          <p:cNvSpPr txBox="1"/>
          <p:nvPr/>
        </p:nvSpPr>
        <p:spPr>
          <a:xfrm>
            <a:off x="6217920" y="3090672"/>
            <a:ext cx="5166360" cy="292608"/>
          </a:xfrm>
          <a:prstGeom prst="rect">
            <a:avLst/>
          </a:prstGeom>
          <a:noFill/>
        </p:spPr>
        <p:txBody>
          <a:bodyPr wrap="square" lIns="0" rIns="0" tIns="0" bIns="0">
            <a:spAutoFit/>
          </a:bodyPr>
          <a:lstStyle/>
          <a:p>
            <a:pPr>
              <a:defRPr sz="1400" b="1">
                <a:solidFill>
                  <a:srgbClr val="293E35"/>
                </a:solidFill>
                <a:latin typeface="Nunito"/>
              </a:defRPr>
            </a:pPr>
            <a:r>
              <a:t>Real use and usefulness</a:t>
            </a:r>
          </a:p>
        </p:txBody>
      </p:sp>
      <p:sp>
        <p:nvSpPr>
          <p:cNvPr id="12" name="TextBox 11"/>
          <p:cNvSpPr txBox="1"/>
          <p:nvPr/>
        </p:nvSpPr>
        <p:spPr>
          <a:xfrm>
            <a:off x="6217920" y="3447288"/>
            <a:ext cx="5166360" cy="932688"/>
          </a:xfrm>
          <a:prstGeom prst="rect">
            <a:avLst/>
          </a:prstGeom>
          <a:noFill/>
        </p:spPr>
        <p:txBody>
          <a:bodyPr wrap="square" lIns="0" rIns="0" tIns="0" bIns="0">
            <a:spAutoFit/>
          </a:bodyPr>
          <a:lstStyle/>
          <a:p>
            <a:pPr>
              <a:defRPr sz="1120" b="0">
                <a:solidFill>
                  <a:srgbClr val="293E35"/>
                </a:solidFill>
                <a:latin typeface="Nunito"/>
              </a:defRPr>
            </a:pPr>
            <a:r>
              <a:t>Count plan application or a substantive check-in in the prior 15 days. Report all-payer activity too. Survey at D20 and after the first paid month; include dropouts and response counts.</a:t>
            </a:r>
          </a:p>
        </p:txBody>
      </p:sp>
      <p:sp>
        <p:nvSpPr>
          <p:cNvPr id="13" name="TextBox 12"/>
          <p:cNvSpPr txBox="1"/>
          <p:nvPr/>
        </p:nvSpPr>
        <p:spPr>
          <a:xfrm>
            <a:off x="685800" y="4443983"/>
            <a:ext cx="5166360" cy="292608"/>
          </a:xfrm>
          <a:prstGeom prst="rect">
            <a:avLst/>
          </a:prstGeom>
          <a:noFill/>
        </p:spPr>
        <p:txBody>
          <a:bodyPr wrap="square" lIns="0" rIns="0" tIns="0" bIns="0">
            <a:spAutoFit/>
          </a:bodyPr>
          <a:lstStyle/>
          <a:p>
            <a:pPr>
              <a:defRPr sz="1400" b="1">
                <a:solidFill>
                  <a:srgbClr val="293E35"/>
                </a:solidFill>
                <a:latin typeface="Nunito"/>
              </a:defRPr>
            </a:pPr>
            <a:r>
              <a:t>Transparent opt-out</a:t>
            </a:r>
          </a:p>
        </p:txBody>
      </p:sp>
      <p:sp>
        <p:nvSpPr>
          <p:cNvPr id="14" name="TextBox 13"/>
          <p:cNvSpPr txBox="1"/>
          <p:nvPr/>
        </p:nvSpPr>
        <p:spPr>
          <a:xfrm>
            <a:off x="685800" y="4800599"/>
            <a:ext cx="5166360" cy="932688"/>
          </a:xfrm>
          <a:prstGeom prst="rect">
            <a:avLst/>
          </a:prstGeom>
          <a:noFill/>
        </p:spPr>
        <p:txBody>
          <a:bodyPr wrap="square" lIns="0" rIns="0" tIns="0" bIns="0">
            <a:spAutoFit/>
          </a:bodyPr>
          <a:lstStyle/>
          <a:p>
            <a:pPr>
              <a:defRPr sz="1120" b="0">
                <a:solidFill>
                  <a:srgbClr val="293E35"/>
                </a:solidFill>
                <a:latin typeface="Nunito"/>
              </a:defRPr>
            </a:pPr>
            <a:r>
              <a:t>Card at entry; 20-day trial; reminder three days before billing; easy cancellation. Automatic charges alone do not prove satisfaction.</a:t>
            </a:r>
          </a:p>
        </p:txBody>
      </p:sp>
      <p:sp>
        <p:nvSpPr>
          <p:cNvPr id="15" name="TextBox 14"/>
          <p:cNvSpPr txBox="1"/>
          <p:nvPr/>
        </p:nvSpPr>
        <p:spPr>
          <a:xfrm>
            <a:off x="6217920" y="4443983"/>
            <a:ext cx="5166360" cy="292608"/>
          </a:xfrm>
          <a:prstGeom prst="rect">
            <a:avLst/>
          </a:prstGeom>
          <a:noFill/>
        </p:spPr>
        <p:txBody>
          <a:bodyPr wrap="square" lIns="0" rIns="0" tIns="0" bIns="0">
            <a:spAutoFit/>
          </a:bodyPr>
          <a:lstStyle/>
          <a:p>
            <a:pPr>
              <a:defRPr sz="1400" b="1">
                <a:solidFill>
                  <a:srgbClr val="293E35"/>
                </a:solidFill>
                <a:latin typeface="Nunito"/>
              </a:defRPr>
            </a:pPr>
            <a:r>
              <a:t>Observed payback</a:t>
            </a:r>
          </a:p>
        </p:txBody>
      </p:sp>
      <p:sp>
        <p:nvSpPr>
          <p:cNvPr id="16" name="TextBox 15"/>
          <p:cNvSpPr txBox="1"/>
          <p:nvPr/>
        </p:nvSpPr>
        <p:spPr>
          <a:xfrm>
            <a:off x="6217920" y="4800599"/>
            <a:ext cx="5166360" cy="932688"/>
          </a:xfrm>
          <a:prstGeom prst="rect">
            <a:avLst/>
          </a:prstGeom>
          <a:noFill/>
        </p:spPr>
        <p:txBody>
          <a:bodyPr wrap="square" lIns="0" rIns="0" tIns="0" bIns="0">
            <a:spAutoFit/>
          </a:bodyPr>
          <a:lstStyle/>
          <a:p>
            <a:pPr>
              <a:defRPr sz="1120" b="0">
                <a:solidFill>
                  <a:srgbClr val="293E35"/>
                </a:solidFill>
                <a:latin typeface="Nunito"/>
              </a:defRPr>
            </a:pPr>
            <a:r>
              <a:t>Recover matched acquisition spend from actual cohort contribution after tax, fees, refunds, AI, infrastructure, variable support and associated trial costs. Include churn.</a:t>
            </a:r>
          </a:p>
        </p:txBody>
      </p:sp>
      <p:sp>
        <p:nvSpPr>
          <p:cNvPr id="17" name="TextBox 16"/>
          <p:cNvSpPr txBox="1"/>
          <p:nvPr/>
        </p:nvSpPr>
        <p:spPr>
          <a:xfrm>
            <a:off x="685800" y="5998464"/>
            <a:ext cx="10789920" cy="384048"/>
          </a:xfrm>
          <a:prstGeom prst="rect">
            <a:avLst/>
          </a:prstGeom>
          <a:noFill/>
        </p:spPr>
        <p:txBody>
          <a:bodyPr wrap="square" lIns="0" rIns="0" tIns="0" bIns="0">
            <a:spAutoFit/>
          </a:bodyPr>
          <a:lstStyle/>
          <a:p>
            <a:pPr>
              <a:defRPr sz="900" b="0">
                <a:solidFill>
                  <a:srgbClr val="65756A"/>
                </a:solidFill>
                <a:latin typeface="Nunito"/>
              </a:defRPr>
            </a:pPr>
            <a:r>
              <a:t>Targets are management choices informed by subscription research. The reference populations differ; none is a specific benchmark for Croatian AI parenting. Feasibility depends on Harmonia’s observed cohorts.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9F7F2"/>
        </a:solidFill>
        <a:effectLst/>
      </p:bgPr>
    </p:bg>
    <p:spTree>
      <p:nvGrpSpPr>
        <p:cNvPr id="1" name=""/>
        <p:cNvGrpSpPr/>
        <p:nvPr/>
      </p:nvGrpSpPr>
      <p:grpSpPr/>
      <p:sp>
        <p:nvSpPr>
          <p:cNvPr id="2" name="TextBox 1"/>
          <p:cNvSpPr txBox="1"/>
          <p:nvPr/>
        </p:nvSpPr>
        <p:spPr>
          <a:xfrm>
            <a:off x="685800" y="384048"/>
            <a:ext cx="10789920" cy="274320"/>
          </a:xfrm>
          <a:prstGeom prst="rect">
            <a:avLst/>
          </a:prstGeom>
          <a:noFill/>
        </p:spPr>
        <p:txBody>
          <a:bodyPr wrap="square" lIns="0" rIns="0" tIns="0" bIns="0">
            <a:spAutoFit/>
          </a:bodyPr>
          <a:lstStyle/>
          <a:p>
            <a:pPr>
              <a:defRPr sz="1000" b="1">
                <a:solidFill>
                  <a:srgbClr val="B87455"/>
                </a:solidFill>
                <a:latin typeface="Nunito"/>
              </a:defRPr>
            </a:pPr>
            <a:r>
              <a:t>HARMONIA / SEED VALIDATION</a:t>
            </a:r>
          </a:p>
        </p:txBody>
      </p:sp>
      <p:sp>
        <p:nvSpPr>
          <p:cNvPr id="3" name="TextBox 2"/>
          <p:cNvSpPr txBox="1"/>
          <p:nvPr/>
        </p:nvSpPr>
        <p:spPr>
          <a:xfrm>
            <a:off x="685800" y="850392"/>
            <a:ext cx="10789920" cy="594360"/>
          </a:xfrm>
          <a:prstGeom prst="rect">
            <a:avLst/>
          </a:prstGeom>
          <a:noFill/>
        </p:spPr>
        <p:txBody>
          <a:bodyPr wrap="square" lIns="0" rIns="0" tIns="0" bIns="0">
            <a:spAutoFit/>
          </a:bodyPr>
          <a:lstStyle/>
          <a:p>
            <a:pPr>
              <a:defRPr sz="2600" b="1">
                <a:solidFill>
                  <a:srgbClr val="293E35"/>
                </a:solidFill>
                <a:latin typeface="Georgia"/>
              </a:defRPr>
            </a:pPr>
            <a:r>
              <a:t>Evidence builds in three stages</a:t>
            </a:r>
          </a:p>
        </p:txBody>
      </p:sp>
      <p:sp>
        <p:nvSpPr>
          <p:cNvPr id="4" name="TextBox 3"/>
          <p:cNvSpPr txBox="1"/>
          <p:nvPr/>
        </p:nvSpPr>
        <p:spPr>
          <a:xfrm>
            <a:off x="685800" y="6473952"/>
            <a:ext cx="10789920" cy="182880"/>
          </a:xfrm>
          <a:prstGeom prst="rect">
            <a:avLst/>
          </a:prstGeom>
          <a:noFill/>
        </p:spPr>
        <p:txBody>
          <a:bodyPr wrap="square" lIns="0" rIns="0" tIns="0" bIns="0">
            <a:spAutoFit/>
          </a:bodyPr>
          <a:lstStyle/>
          <a:p>
            <a:pPr>
              <a:defRPr sz="800" b="0">
                <a:solidFill>
                  <a:srgbClr val="65756A"/>
                </a:solidFill>
                <a:latin typeface="Nunito"/>
              </a:defRPr>
            </a:pPr>
            <a:r>
              <a:t>harmonia.orka.solutions/investor/#seed-kpis</a:t>
            </a:r>
          </a:p>
        </p:txBody>
      </p:sp>
      <p:sp>
        <p:nvSpPr>
          <p:cNvPr id="5" name="TextBox 4"/>
          <p:cNvSpPr txBox="1"/>
          <p:nvPr/>
        </p:nvSpPr>
        <p:spPr>
          <a:xfrm>
            <a:off x="685800" y="1737360"/>
            <a:ext cx="3364992" cy="502920"/>
          </a:xfrm>
          <a:prstGeom prst="rect">
            <a:avLst/>
          </a:prstGeom>
          <a:noFill/>
        </p:spPr>
        <p:txBody>
          <a:bodyPr wrap="square" lIns="0" rIns="0" tIns="0" bIns="0">
            <a:spAutoFit/>
          </a:bodyPr>
          <a:lstStyle/>
          <a:p>
            <a:pPr>
              <a:defRPr sz="1400" b="1">
                <a:solidFill>
                  <a:srgbClr val="293E35"/>
                </a:solidFill>
                <a:latin typeface="Nunito"/>
              </a:defRPr>
            </a:pPr>
            <a:r>
              <a:t>M1–M6 · Pilot</a:t>
            </a:r>
          </a:p>
        </p:txBody>
      </p:sp>
      <p:sp>
        <p:nvSpPr>
          <p:cNvPr id="6" name="TextBox 5"/>
          <p:cNvSpPr txBox="1"/>
          <p:nvPr/>
        </p:nvSpPr>
        <p:spPr>
          <a:xfrm>
            <a:off x="685800" y="2359152"/>
            <a:ext cx="3364992" cy="1783080"/>
          </a:xfrm>
          <a:prstGeom prst="rect">
            <a:avLst/>
          </a:prstGeom>
          <a:noFill/>
        </p:spPr>
        <p:txBody>
          <a:bodyPr wrap="square" lIns="0" rIns="0" tIns="0" bIns="0">
            <a:spAutoFit/>
          </a:bodyPr>
          <a:lstStyle/>
          <a:p>
            <a:pPr>
              <a:defRPr sz="1140" b="0">
                <a:solidFill>
                  <a:srgbClr val="293E35"/>
                </a:solidFill>
                <a:latin typeface="Nunito"/>
              </a:defRPr>
            </a:pPr>
            <a:r>
              <a:t>100 families (20 + 30 + 50), D20 ≥40% and the existing expert and safety checks. The 50-family paid cohort provides a directional signal; no new payment threshold automatically fails the pilot.</a:t>
            </a:r>
          </a:p>
        </p:txBody>
      </p:sp>
      <p:sp>
        <p:nvSpPr>
          <p:cNvPr id="7" name="TextBox 6"/>
          <p:cNvSpPr txBox="1"/>
          <p:nvPr/>
        </p:nvSpPr>
        <p:spPr>
          <a:xfrm>
            <a:off x="4361688" y="1737360"/>
            <a:ext cx="3364992" cy="502920"/>
          </a:xfrm>
          <a:prstGeom prst="rect">
            <a:avLst/>
          </a:prstGeom>
          <a:noFill/>
        </p:spPr>
        <p:txBody>
          <a:bodyPr wrap="square" lIns="0" rIns="0" tIns="0" bIns="0">
            <a:spAutoFit/>
          </a:bodyPr>
          <a:lstStyle/>
          <a:p>
            <a:pPr>
              <a:defRPr sz="1400" b="1">
                <a:solidFill>
                  <a:srgbClr val="293E35"/>
                </a:solidFill>
                <a:latin typeface="Nunito"/>
              </a:defRPr>
            </a:pPr>
            <a:r>
              <a:t>M7–M12 · Repeatability</a:t>
            </a:r>
          </a:p>
        </p:txBody>
      </p:sp>
      <p:sp>
        <p:nvSpPr>
          <p:cNvPr id="8" name="TextBox 7"/>
          <p:cNvSpPr txBox="1"/>
          <p:nvPr/>
        </p:nvSpPr>
        <p:spPr>
          <a:xfrm>
            <a:off x="4361688" y="2359152"/>
            <a:ext cx="3364992" cy="1783080"/>
          </a:xfrm>
          <a:prstGeom prst="rect">
            <a:avLst/>
          </a:prstGeom>
          <a:noFill/>
        </p:spPr>
        <p:txBody>
          <a:bodyPr wrap="square" lIns="0" rIns="0" tIns="0" bIns="0">
            <a:spAutoFit/>
          </a:bodyPr>
          <a:lstStyle/>
          <a:p>
            <a:pPr>
              <a:defRPr sz="1140" b="0">
                <a:solidFill>
                  <a:srgbClr val="293E35"/>
                </a:solidFill>
                <a:latin typeface="Nunito"/>
              </a:defRPr>
            </a:pPr>
            <a:r>
              <a:t>Aim for ≥100 first payers across three consecutive monthly cohorts; assess only renewals that are due. Acquisition starts in M5, warm-up runs M5–M7 and optimised HR starts in M8. M11 funding discussions use evidence available then.</a:t>
            </a:r>
          </a:p>
        </p:txBody>
      </p:sp>
      <p:sp>
        <p:nvSpPr>
          <p:cNvPr id="9" name="TextBox 8"/>
          <p:cNvSpPr txBox="1"/>
          <p:nvPr/>
        </p:nvSpPr>
        <p:spPr>
          <a:xfrm>
            <a:off x="8037575" y="1737360"/>
            <a:ext cx="3364992" cy="502920"/>
          </a:xfrm>
          <a:prstGeom prst="rect">
            <a:avLst/>
          </a:prstGeom>
          <a:noFill/>
        </p:spPr>
        <p:txBody>
          <a:bodyPr wrap="square" lIns="0" rIns="0" tIns="0" bIns="0">
            <a:spAutoFit/>
          </a:bodyPr>
          <a:lstStyle/>
          <a:p>
            <a:pPr>
              <a:defRPr sz="1400" b="1">
                <a:solidFill>
                  <a:srgbClr val="293E35"/>
                </a:solidFill>
                <a:latin typeface="Nunito"/>
              </a:defRPr>
            </a:pPr>
            <a:r>
              <a:t>M13–M18 · Retention and economics</a:t>
            </a:r>
          </a:p>
        </p:txBody>
      </p:sp>
      <p:sp>
        <p:nvSpPr>
          <p:cNvPr id="10" name="TextBox 9"/>
          <p:cNvSpPr txBox="1"/>
          <p:nvPr/>
        </p:nvSpPr>
        <p:spPr>
          <a:xfrm>
            <a:off x="8037575" y="2359152"/>
            <a:ext cx="3364992" cy="1783080"/>
          </a:xfrm>
          <a:prstGeom prst="rect">
            <a:avLst/>
          </a:prstGeom>
          <a:noFill/>
        </p:spPr>
        <p:txBody>
          <a:bodyPr wrap="square" lIns="0" rIns="0" tIns="0" bIns="0">
            <a:spAutoFit/>
          </a:bodyPr>
          <a:lstStyle/>
          <a:p>
            <a:pPr>
              <a:defRPr sz="1140" b="0">
                <a:solidFill>
                  <a:srgbClr val="293E35"/>
                </a:solidFill>
                <a:latin typeface="Nunito"/>
              </a:defRPr>
            </a:pPr>
            <a:r>
              <a:t>Aim for ≥200 first payers observed through the third renewal across ≥3 cohorts, and ≥100 with enough follow-up for the sixth. These are practical data goals, not statistical guarantees. Report DACH and UK/Ireland tests separately.</a:t>
            </a:r>
          </a:p>
        </p:txBody>
      </p:sp>
      <p:sp>
        <p:nvSpPr>
          <p:cNvPr id="11" name="TextBox 10"/>
          <p:cNvSpPr txBox="1"/>
          <p:nvPr/>
        </p:nvSpPr>
        <p:spPr>
          <a:xfrm>
            <a:off x="685800" y="4343400"/>
            <a:ext cx="10789920" cy="868680"/>
          </a:xfrm>
          <a:prstGeom prst="rect">
            <a:avLst/>
          </a:prstGeom>
          <a:noFill/>
        </p:spPr>
        <p:txBody>
          <a:bodyPr wrap="square" lIns="0" rIns="0" tIns="0" bIns="0">
            <a:spAutoFit/>
          </a:bodyPr>
          <a:lstStyle/>
          <a:p>
            <a:pPr>
              <a:defRPr sz="1030" b="0">
                <a:solidFill>
                  <a:srgbClr val="65756A"/>
                </a:solidFill>
                <a:latin typeface="Nunito"/>
              </a:defRPr>
            </a:pPr>
            <a:r>
              <a:t>The pilot’s main usage measure remains ≥40% active on day 20. The existing ≥60% activation threshold means reaching the first daily check-in, not proving benefit. Track profile, plan, check-in, attempted application and reported usefulness separately, including timing in the first seven days. Test their link to D20 and renewal; there is no new 48-hour target.</a:t>
            </a:r>
          </a:p>
        </p:txBody>
      </p:sp>
      <p:sp>
        <p:nvSpPr>
          <p:cNvPr id="12" name="TextBox 11"/>
          <p:cNvSpPr txBox="1"/>
          <p:nvPr/>
        </p:nvSpPr>
        <p:spPr>
          <a:xfrm>
            <a:off x="685800" y="5330952"/>
            <a:ext cx="5166360" cy="274320"/>
          </a:xfrm>
          <a:prstGeom prst="rect">
            <a:avLst/>
          </a:prstGeom>
          <a:noFill/>
        </p:spPr>
        <p:txBody>
          <a:bodyPr wrap="square" lIns="0" rIns="0" tIns="0" bIns="0">
            <a:spAutoFit/>
          </a:bodyPr>
          <a:lstStyle/>
          <a:p>
            <a:pPr>
              <a:defRPr sz="1200" b="1">
                <a:solidFill>
                  <a:srgbClr val="293E35"/>
                </a:solidFill>
                <a:latin typeface="Nunito"/>
              </a:defRPr>
            </a:pPr>
            <a:r>
              <a:t>Monthly subscription revenue</a:t>
            </a:r>
          </a:p>
        </p:txBody>
      </p:sp>
      <p:sp>
        <p:nvSpPr>
          <p:cNvPr id="13" name="TextBox 12"/>
          <p:cNvSpPr txBox="1"/>
          <p:nvPr/>
        </p:nvSpPr>
        <p:spPr>
          <a:xfrm>
            <a:off x="685800" y="5687568"/>
            <a:ext cx="5166360" cy="621792"/>
          </a:xfrm>
          <a:prstGeom prst="rect">
            <a:avLst/>
          </a:prstGeom>
          <a:noFill/>
        </p:spPr>
        <p:txBody>
          <a:bodyPr wrap="square" lIns="0" rIns="0" tIns="0" bIns="0">
            <a:spAutoFit/>
          </a:bodyPr>
          <a:lstStyle/>
          <a:p>
            <a:pPr>
              <a:defRPr sz="950" b="0">
                <a:solidFill>
                  <a:srgbClr val="293E35"/>
                </a:solidFill>
                <a:latin typeface="Nunito"/>
              </a:defRPr>
            </a:pPr>
            <a:r>
              <a:t>MRR comes from active subscription contracts; spread annual amounts over 12 months and state tax and discount treatment. Show cash receipts separately. One-off packs, B2B projects and consultations are not MRR.</a:t>
            </a:r>
          </a:p>
        </p:txBody>
      </p:sp>
      <p:sp>
        <p:nvSpPr>
          <p:cNvPr id="14" name="TextBox 13"/>
          <p:cNvSpPr txBox="1"/>
          <p:nvPr/>
        </p:nvSpPr>
        <p:spPr>
          <a:xfrm>
            <a:off x="6217920" y="5330952"/>
            <a:ext cx="5166360" cy="274320"/>
          </a:xfrm>
          <a:prstGeom prst="rect">
            <a:avLst/>
          </a:prstGeom>
          <a:noFill/>
        </p:spPr>
        <p:txBody>
          <a:bodyPr wrap="square" lIns="0" rIns="0" tIns="0" bIns="0">
            <a:spAutoFit/>
          </a:bodyPr>
          <a:lstStyle/>
          <a:p>
            <a:pPr>
              <a:defRPr sz="1200" b="1">
                <a:solidFill>
                  <a:srgbClr val="293E35"/>
                </a:solidFill>
                <a:latin typeface="Nunito"/>
              </a:defRPr>
            </a:pPr>
            <a:r>
              <a:t>A measured path to better economics</a:t>
            </a:r>
          </a:p>
        </p:txBody>
      </p:sp>
      <p:sp>
        <p:nvSpPr>
          <p:cNvPr id="15" name="TextBox 14"/>
          <p:cNvSpPr txBox="1"/>
          <p:nvPr/>
        </p:nvSpPr>
        <p:spPr>
          <a:xfrm>
            <a:off x="6217920" y="5687568"/>
            <a:ext cx="5166360" cy="621792"/>
          </a:xfrm>
          <a:prstGeom prst="rect">
            <a:avLst/>
          </a:prstGeom>
          <a:noFill/>
        </p:spPr>
        <p:txBody>
          <a:bodyPr wrap="square" lIns="0" rIns="0" tIns="0" bIns="0">
            <a:spAutoFit/>
          </a:bodyPr>
          <a:lstStyle/>
          <a:p>
            <a:pPr>
              <a:defRPr sz="950" b="0">
                <a:solidFill>
                  <a:srgbClr val="293E35"/>
                </a:solidFill>
                <a:latin typeface="Nunito"/>
              </a:defRPr>
            </a:pPr>
            <a:r>
              <a:t>The €25 channel CAC milestone is a learning step, not proof of profitability. About €18 and observed payback within nine months must be supported by retention and costs; they do not establish whole-business profitability or an LTV/CAC of 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41927</TotalTime>
  <Words>4362</Words>
  <Application>Microsoft Office PowerPoint</Application>
  <PresentationFormat>Widescreen</PresentationFormat>
  <Paragraphs>550</Paragraphs>
  <Slides>23</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Nunito</vt:lpstr>
      <vt:lpstr>Poppins</vt:lpstr>
      <vt:lpstr>Poppins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ns0:coreProperties xmlns:dc="http://purl.org/dc/elements/1.1/" xmlns:ns0="http://schemas.openxmlformats.org/package/2006/metadata/core-properties" xmlns:ns2="http://purl.org/dc/terms/" xmlns:xsi="http://www.w3.org/2001/XMLSchema-instance">
  <dc:title>Harmonia Pitch Deck</dc:title>
  <dc:subject>PptxGenJS Presentation</dc:subject>
  <dc:creator>Harmonia</dc:creator>
  <ns0:lastModifiedBy>Sven Špehar Rajević</ns0:lastModifiedBy>
  <ns0:revision>5</ns0:revision>
  <ns2:created xsi:type="dcterms:W3CDTF">2026-06-12T09:35:41Z</ns2:created>
  <ns2:modified xsi:type="dcterms:W3CDTF">2026-10-08T09:48:36Z</ns2:modified>
</ns0:coreProperties>
</file>